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1" r:id="rId2"/>
    <p:sldId id="302" r:id="rId3"/>
    <p:sldId id="303" r:id="rId4"/>
    <p:sldId id="316" r:id="rId5"/>
    <p:sldId id="317" r:id="rId6"/>
    <p:sldId id="318" r:id="rId7"/>
    <p:sldId id="319" r:id="rId8"/>
    <p:sldId id="320" r:id="rId9"/>
    <p:sldId id="321" r:id="rId10"/>
    <p:sldId id="323" r:id="rId11"/>
    <p:sldId id="322" r:id="rId12"/>
    <p:sldId id="324" r:id="rId13"/>
    <p:sldId id="325" r:id="rId14"/>
    <p:sldId id="326" r:id="rId15"/>
    <p:sldId id="304" r:id="rId16"/>
    <p:sldId id="305" r:id="rId17"/>
    <p:sldId id="306" r:id="rId18"/>
    <p:sldId id="307" r:id="rId19"/>
    <p:sldId id="308" r:id="rId20"/>
    <p:sldId id="309" r:id="rId21"/>
    <p:sldId id="311" r:id="rId22"/>
    <p:sldId id="312" r:id="rId23"/>
    <p:sldId id="314" r:id="rId24"/>
    <p:sldId id="313" r:id="rId25"/>
    <p:sldId id="310" r:id="rId26"/>
    <p:sldId id="298" r:id="rId27"/>
    <p:sldId id="315" r:id="rId2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8955"/>
    <a:srgbClr val="01B06D"/>
    <a:srgbClr val="018351"/>
    <a:srgbClr val="2B2E37"/>
    <a:srgbClr val="595F6F"/>
    <a:srgbClr val="FF6849"/>
    <a:srgbClr val="FFB64D"/>
    <a:srgbClr val="FF4F63"/>
    <a:srgbClr val="14B5EB"/>
    <a:srgbClr val="E25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2857" autoAdjust="0"/>
  </p:normalViewPr>
  <p:slideViewPr>
    <p:cSldViewPr snapToGrid="0">
      <p:cViewPr varScale="1">
        <p:scale>
          <a:sx n="86" d="100"/>
          <a:sy n="86" d="100"/>
        </p:scale>
        <p:origin x="33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22"/>
    </p:cViewPr>
  </p:sorterViewPr>
  <p:gridSpacing cx="69848" cy="6984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48C37B63-8D14-4821-B1F4-413E6469D213}" type="datetimeFigureOut">
              <a:rPr lang="zh-CN" altLang="en-US"/>
              <a:pPr>
                <a:defRPr/>
              </a:pPr>
              <a:t>2019/9/17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8CBE8FA0-300D-405B-9885-FC07D65037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2005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3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90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063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43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762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594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F095DFE-9920-4690-9661-F2B78FA7CD6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4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C0C67-8B5E-41C1-8110-E960F4EC1217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6EB94-B338-4B8E-95AB-42D4883BA6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35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2B7B2-1A6A-4450-826F-78786F678C76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A94E1-5CED-4F27-9F25-25A44226416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54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1D519-207F-4FD3-B7F2-69CCFD7D4068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4F85A-3411-4B5A-BF08-06E293B05ED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2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7A707-6D23-4694-AE34-79256649C85F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45FD1-E8F5-4F57-BF48-18ECFD1379B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1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A4575-B367-4CF8-AA02-B6B796A93F8F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75E6A-D318-45A5-9BBC-35AEAE200AA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1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147F8-AE6F-4F67-97B9-746532DBD8C6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7F9D4-5A85-4742-98FC-5C70D70C0C9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5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01EE1-A6F3-4381-BEA0-6983611C107C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7ACA-CE80-46FD-82BD-B536178E5AE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5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65223-D43B-4C70-A2E1-2909DBD1F30B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E69E4-66CD-42A4-BAE6-4E3DB9BDAD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0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4F1AB-90BB-4082-BCA9-C7C19E9BBA58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D688C-9515-4AFD-87D6-12E44213EF3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8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5BDDB-7E8A-4629-A4E3-427B7A2EA4FC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7402D-1D96-4155-ACCA-2A492CF535C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4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16EF8-BC4F-492F-B380-23BD5BACCB4A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8DE2E-41AC-42E6-AF72-49B6B49A0AE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7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626B18-32A3-40ED-8649-8593B05BBEFD}" type="datetime1">
              <a:rPr lang="zh-CN" altLang="en-US"/>
              <a:pPr>
                <a:defRPr/>
              </a:pPr>
              <a:t>2019/9/17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F3E4DA1-0E6A-4530-8022-B4355146D2C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vos.yanj.cn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10"/>
          <p:cNvSpPr>
            <a:spLocks noChangeArrowheads="1"/>
          </p:cNvSpPr>
          <p:nvPr/>
        </p:nvSpPr>
        <p:spPr bwMode="auto">
          <a:xfrm>
            <a:off x="3554413" y="3646488"/>
            <a:ext cx="50831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金融行业工作汇报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</a:t>
            </a:r>
          </a:p>
        </p:txBody>
      </p:sp>
      <p:sp>
        <p:nvSpPr>
          <p:cNvPr id="3075" name="文本框 11"/>
          <p:cNvSpPr>
            <a:spLocks noChangeArrowheads="1"/>
          </p:cNvSpPr>
          <p:nvPr/>
        </p:nvSpPr>
        <p:spPr bwMode="auto">
          <a:xfrm>
            <a:off x="4940299" y="4154488"/>
            <a:ext cx="277114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sym typeface="Microsoft JhengHei UI Light" panose="020B0304030504040204" pitchFamily="34" charset="-120"/>
              </a:rPr>
              <a:t>The Vision of Strong Presentation</a:t>
            </a:r>
            <a:endParaRPr lang="zh-CN" altLang="en-US" sz="11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sym typeface="Microsoft JhengHei UI Light" panose="020B0304030504040204" pitchFamily="34" charset="-120"/>
            </a:endParaRPr>
          </a:p>
        </p:txBody>
      </p:sp>
      <p:sp>
        <p:nvSpPr>
          <p:cNvPr id="3076" name="文本框 12"/>
          <p:cNvSpPr>
            <a:spLocks noChangeArrowheads="1"/>
          </p:cNvSpPr>
          <p:nvPr/>
        </p:nvSpPr>
        <p:spPr bwMode="auto">
          <a:xfrm>
            <a:off x="4968875" y="5200650"/>
            <a:ext cx="2254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汇报部门：职场大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话 </a:t>
            </a: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4757738" y="1038225"/>
            <a:ext cx="2676525" cy="2420938"/>
            <a:chOff x="0" y="0"/>
            <a:chExt cx="2678112" cy="2420937"/>
          </a:xfrm>
        </p:grpSpPr>
        <p:grpSp>
          <p:nvGrpSpPr>
            <p:cNvPr id="3084" name="Group 6"/>
            <p:cNvGrpSpPr>
              <a:grpSpLocks/>
            </p:cNvGrpSpPr>
            <p:nvPr/>
          </p:nvGrpSpPr>
          <p:grpSpPr bwMode="auto">
            <a:xfrm>
              <a:off x="0" y="0"/>
              <a:ext cx="2678112" cy="2420937"/>
              <a:chOff x="0" y="0"/>
              <a:chExt cx="2678112" cy="2420937"/>
            </a:xfrm>
          </p:grpSpPr>
          <p:sp>
            <p:nvSpPr>
              <p:cNvPr id="3086" name="椭圆 8"/>
              <p:cNvSpPr>
                <a:spLocks noChangeArrowheads="1"/>
              </p:cNvSpPr>
              <p:nvPr/>
            </p:nvSpPr>
            <p:spPr bwMode="auto">
              <a:xfrm>
                <a:off x="1047750" y="0"/>
                <a:ext cx="1562100" cy="1562100"/>
              </a:xfrm>
              <a:prstGeom prst="ellipse">
                <a:avLst/>
              </a:prstGeom>
              <a:solidFill>
                <a:srgbClr val="FC6B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7" name="椭圆 5"/>
              <p:cNvSpPr>
                <a:spLocks noChangeArrowheads="1"/>
              </p:cNvSpPr>
              <p:nvPr/>
            </p:nvSpPr>
            <p:spPr bwMode="auto">
              <a:xfrm>
                <a:off x="0" y="1103312"/>
                <a:ext cx="1247775" cy="1247775"/>
              </a:xfrm>
              <a:prstGeom prst="ellipse">
                <a:avLst/>
              </a:prstGeom>
              <a:solidFill>
                <a:srgbClr val="FEC3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8" name="椭圆 7"/>
              <p:cNvSpPr>
                <a:spLocks noChangeArrowheads="1"/>
              </p:cNvSpPr>
              <p:nvPr/>
            </p:nvSpPr>
            <p:spPr bwMode="auto">
              <a:xfrm>
                <a:off x="603250" y="1993900"/>
                <a:ext cx="427037" cy="427037"/>
              </a:xfrm>
              <a:prstGeom prst="ellipse">
                <a:avLst/>
              </a:prstGeom>
              <a:solidFill>
                <a:srgbClr val="F89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9" name="椭圆 9"/>
              <p:cNvSpPr>
                <a:spLocks noChangeArrowheads="1"/>
              </p:cNvSpPr>
              <p:nvPr/>
            </p:nvSpPr>
            <p:spPr bwMode="auto">
              <a:xfrm>
                <a:off x="1957387" y="641350"/>
                <a:ext cx="720725" cy="719137"/>
              </a:xfrm>
              <a:prstGeom prst="ellipse">
                <a:avLst/>
              </a:prstGeom>
              <a:solidFill>
                <a:srgbClr val="29BD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90" name="椭圆 4"/>
              <p:cNvSpPr>
                <a:spLocks noChangeArrowheads="1"/>
              </p:cNvSpPr>
              <p:nvPr/>
            </p:nvSpPr>
            <p:spPr bwMode="auto">
              <a:xfrm>
                <a:off x="207962" y="173037"/>
                <a:ext cx="2159000" cy="2159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085" name="文本框 2"/>
            <p:cNvSpPr txBox="1">
              <a:spLocks noChangeArrowheads="1"/>
            </p:cNvSpPr>
            <p:nvPr/>
          </p:nvSpPr>
          <p:spPr bwMode="auto">
            <a:xfrm>
              <a:off x="509900" y="935564"/>
              <a:ext cx="154401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00" b="1" dirty="0">
                  <a:solidFill>
                    <a:srgbClr val="595F6F"/>
                  </a:solidFill>
                  <a:latin typeface="Arial" panose="020B0604020202020204" pitchFamily="34" charset="0"/>
                </a:rPr>
                <a:t>LOGO</a:t>
              </a:r>
              <a:endParaRPr lang="zh-CN" altLang="en-US" sz="3600" b="1" dirty="0">
                <a:solidFill>
                  <a:srgbClr val="595F6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078" name="矩形 4"/>
          <p:cNvSpPr>
            <a:spLocks noChangeArrowheads="1"/>
          </p:cNvSpPr>
          <p:nvPr/>
        </p:nvSpPr>
        <p:spPr bwMode="auto">
          <a:xfrm>
            <a:off x="2463800" y="5483225"/>
            <a:ext cx="72644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话（模板最后有二维码），获取更多原创模板。基于演示设计的一站式在线演示、素材销售、服务交易系统。诞生于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</a:p>
        </p:txBody>
      </p:sp>
      <p:grpSp>
        <p:nvGrpSpPr>
          <p:cNvPr id="3079" name="Group 14"/>
          <p:cNvGrpSpPr>
            <a:grpSpLocks/>
          </p:cNvGrpSpPr>
          <p:nvPr/>
        </p:nvGrpSpPr>
        <p:grpSpPr bwMode="auto">
          <a:xfrm>
            <a:off x="5019675" y="4459288"/>
            <a:ext cx="2124075" cy="46037"/>
            <a:chOff x="0" y="0"/>
            <a:chExt cx="2021884" cy="45719"/>
          </a:xfrm>
        </p:grpSpPr>
        <p:sp>
          <p:nvSpPr>
            <p:cNvPr id="3080" name="矩形 6"/>
            <p:cNvSpPr>
              <a:spLocks noChangeArrowheads="1"/>
            </p:cNvSpPr>
            <p:nvPr/>
          </p:nvSpPr>
          <p:spPr bwMode="auto">
            <a:xfrm>
              <a:off x="0" y="0"/>
              <a:ext cx="513183" cy="45719"/>
            </a:xfrm>
            <a:prstGeom prst="rect">
              <a:avLst/>
            </a:prstGeom>
            <a:solidFill>
              <a:srgbClr val="FEC3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1" name="矩形 17"/>
            <p:cNvSpPr>
              <a:spLocks noChangeArrowheads="1"/>
            </p:cNvSpPr>
            <p:nvPr/>
          </p:nvSpPr>
          <p:spPr bwMode="auto">
            <a:xfrm>
              <a:off x="509571" y="0"/>
              <a:ext cx="513183" cy="45719"/>
            </a:xfrm>
            <a:prstGeom prst="rect">
              <a:avLst/>
            </a:prstGeom>
            <a:solidFill>
              <a:srgbClr val="F89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2" name="矩形 18"/>
            <p:cNvSpPr>
              <a:spLocks noChangeArrowheads="1"/>
            </p:cNvSpPr>
            <p:nvPr/>
          </p:nvSpPr>
          <p:spPr bwMode="auto">
            <a:xfrm>
              <a:off x="1010942" y="0"/>
              <a:ext cx="513183" cy="45719"/>
            </a:xfrm>
            <a:prstGeom prst="rect">
              <a:avLst/>
            </a:prstGeom>
            <a:solidFill>
              <a:srgbClr val="29B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3" name="矩形 19"/>
            <p:cNvSpPr>
              <a:spLocks noChangeArrowheads="1"/>
            </p:cNvSpPr>
            <p:nvPr/>
          </p:nvSpPr>
          <p:spPr bwMode="auto">
            <a:xfrm>
              <a:off x="1508701" y="0"/>
              <a:ext cx="513183" cy="45719"/>
            </a:xfrm>
            <a:prstGeom prst="rect">
              <a:avLst/>
            </a:prstGeom>
            <a:solidFill>
              <a:srgbClr val="FC6B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数据分析行业类别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98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根据图示，提取了前几个行业的数据分布，纵轴是招聘企业的个数，其中移动互联网，金融，服务，电商，文娱几个行业招聘企业较多。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移动互联网和金融行业招聘的公司数量总共占据了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34.5%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，电商，文娱，消费生活等也紧随其后。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FB4817-5B51-4FE0-8504-7B1F5382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320" y="1405832"/>
            <a:ext cx="6271803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1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数据挖掘行业类别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93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根据图示，提取了前几个行业的数据挖掘职位提供数量分布，纵轴是招聘企业的个数，其中移动互联网，文娱、服务，金融几个行业招聘企业较多。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移动互联网和文娱行业招聘的公司数量总共占据了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31.5%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，消费生活、硬件、电商、社交等也紧随其后。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数据挖掘和数据分析相比，移动互联网都招聘公司的数量是最多的，但是在文娱方面数据挖掘比数据分析稍多，这还是突出了数据挖掘更多的是在推荐算法、文本挖掘预测方面应用更多。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6FE36B-C17C-407F-AF68-1298751D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13" y="1474772"/>
            <a:ext cx="5302544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数据分析平均薪资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183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轴表示平均薪资单位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，纵坐标表示频数，分布最多的在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15k-25k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之间，从图上看分布是复合正态分布的。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数据分析的原始薪资是文字描述的范围，各个公司招聘的薪资范围都不相同，所以就取其的平均值来进行分析。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A65933-22BD-4DA5-AC53-6D977500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844" y="1155962"/>
            <a:ext cx="7186283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数据挖掘平均薪资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7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轴表示平均薪资单位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，纵坐标表示频数，分布最多的在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20k-40k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之间，从图上看分布是复合正态分布的。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数据挖掘的原始薪资是文字描述的范围，各个公司招聘的薪资范围都不相同，所以就取其的平均值来进行分析。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数据挖掘和数据分析相比，数据挖掘的薪资基本高出了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，数据挖掘的薪资较高，说明门槛也会相对来说较高。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5F953D-0D40-463E-93EE-F1415EE2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942" y="940108"/>
            <a:ext cx="7140559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5425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3501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数据分析地域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21569" y="1405832"/>
            <a:ext cx="3190875" cy="20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根据图示，提取了数据分析岗位的地域与薪资情况，其中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轴表示地域，纵坐标表示薪资，箱体的宽度表示了公司招聘数的大小，从图上看北京、上海、深圳公司需求最旺盛。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从薪资平均值来看，北京、上海、深圳、杭州的薪资相对来说更高，平均在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左右，其次招聘数目较少的城市，成都。武汉、西安对应的平均薪酬也较少。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98BAD0-C22C-4A6C-A2C1-D6E708B4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80" y="1179652"/>
            <a:ext cx="6233700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cxnSp>
        <p:nvCxnSpPr>
          <p:cNvPr id="6147" name="直接连接符 34"/>
          <p:cNvCxnSpPr>
            <a:cxnSpLocks noChangeShapeType="1"/>
          </p:cNvCxnSpPr>
          <p:nvPr/>
        </p:nvCxnSpPr>
        <p:spPr bwMode="auto">
          <a:xfrm>
            <a:off x="1479550" y="2500313"/>
            <a:ext cx="9232900" cy="0"/>
          </a:xfrm>
          <a:prstGeom prst="line">
            <a:avLst/>
          </a:prstGeom>
          <a:noFill/>
          <a:ln w="9525">
            <a:solidFill>
              <a:srgbClr val="E1DAE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8" name="椭圆 10"/>
          <p:cNvSpPr>
            <a:spLocks noChangeArrowheads="1"/>
          </p:cNvSpPr>
          <p:nvPr/>
        </p:nvSpPr>
        <p:spPr bwMode="auto">
          <a:xfrm>
            <a:off x="4102100" y="1870075"/>
            <a:ext cx="1279525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49" name="椭圆 11"/>
          <p:cNvSpPr>
            <a:spLocks noChangeArrowheads="1"/>
          </p:cNvSpPr>
          <p:nvPr/>
        </p:nvSpPr>
        <p:spPr bwMode="auto">
          <a:xfrm>
            <a:off x="4216400" y="1984375"/>
            <a:ext cx="1050925" cy="1050925"/>
          </a:xfrm>
          <a:prstGeom prst="ellipse">
            <a:avLst/>
          </a:pr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0" name="椭圆 12"/>
          <p:cNvSpPr>
            <a:spLocks noChangeArrowheads="1"/>
          </p:cNvSpPr>
          <p:nvPr/>
        </p:nvSpPr>
        <p:spPr bwMode="auto">
          <a:xfrm>
            <a:off x="6723063" y="1870075"/>
            <a:ext cx="1279525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1" name="椭圆 13"/>
          <p:cNvSpPr>
            <a:spLocks noChangeArrowheads="1"/>
          </p:cNvSpPr>
          <p:nvPr/>
        </p:nvSpPr>
        <p:spPr bwMode="auto">
          <a:xfrm>
            <a:off x="6837363" y="1984375"/>
            <a:ext cx="1050925" cy="1050925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2" name="椭圆 14"/>
          <p:cNvSpPr>
            <a:spLocks noChangeArrowheads="1"/>
          </p:cNvSpPr>
          <p:nvPr/>
        </p:nvSpPr>
        <p:spPr bwMode="auto">
          <a:xfrm>
            <a:off x="9431338" y="1870075"/>
            <a:ext cx="1281112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3" name="椭圆 15"/>
          <p:cNvSpPr>
            <a:spLocks noChangeArrowheads="1"/>
          </p:cNvSpPr>
          <p:nvPr/>
        </p:nvSpPr>
        <p:spPr bwMode="auto">
          <a:xfrm>
            <a:off x="9545638" y="1984375"/>
            <a:ext cx="1052512" cy="1050925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pSp>
        <p:nvGrpSpPr>
          <p:cNvPr id="6154" name="Group 10"/>
          <p:cNvGrpSpPr>
            <a:grpSpLocks/>
          </p:cNvGrpSpPr>
          <p:nvPr/>
        </p:nvGrpSpPr>
        <p:grpSpPr bwMode="auto">
          <a:xfrm>
            <a:off x="1479550" y="1870075"/>
            <a:ext cx="1281113" cy="1279525"/>
            <a:chOff x="0" y="0"/>
            <a:chExt cx="1280160" cy="1280160"/>
          </a:xfrm>
        </p:grpSpPr>
        <p:sp>
          <p:nvSpPr>
            <p:cNvPr id="6172" name="椭圆 8"/>
            <p:cNvSpPr>
              <a:spLocks noChangeArrowheads="1"/>
            </p:cNvSpPr>
            <p:nvPr/>
          </p:nvSpPr>
          <p:spPr bwMode="auto">
            <a:xfrm>
              <a:off x="0" y="0"/>
              <a:ext cx="1280160" cy="1280160"/>
            </a:xfrm>
            <a:prstGeom prst="ellipse">
              <a:avLst/>
            </a:prstGeom>
            <a:solidFill>
              <a:srgbClr val="E1D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173" name="椭圆 9"/>
            <p:cNvSpPr>
              <a:spLocks noChangeArrowheads="1"/>
            </p:cNvSpPr>
            <p:nvPr/>
          </p:nvSpPr>
          <p:spPr bwMode="auto">
            <a:xfrm>
              <a:off x="114300" y="114300"/>
              <a:ext cx="1051560" cy="1051560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6174" name="图片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2706" y="452706"/>
              <a:ext cx="374749" cy="37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55" name="图片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232251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图片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32251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图片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363" y="2322513"/>
            <a:ext cx="373062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sp>
        <p:nvSpPr>
          <p:cNvPr id="6159" name="文本框 25"/>
          <p:cNvSpPr txBox="1">
            <a:spLocks noChangeArrowheads="1"/>
          </p:cNvSpPr>
          <p:nvPr/>
        </p:nvSpPr>
        <p:spPr bwMode="auto">
          <a:xfrm>
            <a:off x="1681163" y="3381375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0" name="文本框 26"/>
          <p:cNvSpPr txBox="1">
            <a:spLocks noChangeArrowheads="1"/>
          </p:cNvSpPr>
          <p:nvPr/>
        </p:nvSpPr>
        <p:spPr bwMode="auto">
          <a:xfrm>
            <a:off x="4302125" y="3381375"/>
            <a:ext cx="877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1" name="文本框 27"/>
          <p:cNvSpPr txBox="1">
            <a:spLocks noChangeArrowheads="1"/>
          </p:cNvSpPr>
          <p:nvPr/>
        </p:nvSpPr>
        <p:spPr bwMode="auto">
          <a:xfrm>
            <a:off x="6924675" y="3381375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2" name="文本框 28"/>
          <p:cNvSpPr txBox="1">
            <a:spLocks noChangeArrowheads="1"/>
          </p:cNvSpPr>
          <p:nvPr/>
        </p:nvSpPr>
        <p:spPr bwMode="auto">
          <a:xfrm>
            <a:off x="9632950" y="3381375"/>
            <a:ext cx="877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3" name="矩形 29"/>
          <p:cNvSpPr>
            <a:spLocks noChangeArrowheads="1"/>
          </p:cNvSpPr>
          <p:nvPr/>
        </p:nvSpPr>
        <p:spPr bwMode="auto">
          <a:xfrm>
            <a:off x="1058863" y="3821113"/>
            <a:ext cx="21224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sp>
        <p:nvSpPr>
          <p:cNvPr id="6164" name="矩形 30"/>
          <p:cNvSpPr>
            <a:spLocks noChangeArrowheads="1"/>
          </p:cNvSpPr>
          <p:nvPr/>
        </p:nvSpPr>
        <p:spPr bwMode="auto">
          <a:xfrm>
            <a:off x="3679825" y="3821113"/>
            <a:ext cx="2124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sp>
        <p:nvSpPr>
          <p:cNvPr id="6165" name="矩形 31"/>
          <p:cNvSpPr>
            <a:spLocks noChangeArrowheads="1"/>
          </p:cNvSpPr>
          <p:nvPr/>
        </p:nvSpPr>
        <p:spPr bwMode="auto">
          <a:xfrm>
            <a:off x="6300788" y="3821113"/>
            <a:ext cx="2124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sp>
        <p:nvSpPr>
          <p:cNvPr id="6166" name="矩形 32"/>
          <p:cNvSpPr>
            <a:spLocks noChangeArrowheads="1"/>
          </p:cNvSpPr>
          <p:nvPr/>
        </p:nvSpPr>
        <p:spPr bwMode="auto">
          <a:xfrm>
            <a:off x="9010650" y="3821113"/>
            <a:ext cx="21224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5195888" y="4970463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5265738" y="50958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</a:p>
        </p:txBody>
      </p:sp>
      <p:sp>
        <p:nvSpPr>
          <p:cNvPr id="6169" name="矩形 43"/>
          <p:cNvSpPr>
            <a:spLocks noChangeArrowheads="1"/>
          </p:cNvSpPr>
          <p:nvPr/>
        </p:nvSpPr>
        <p:spPr bwMode="auto">
          <a:xfrm>
            <a:off x="1839913" y="5480050"/>
            <a:ext cx="8686800" cy="29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本案例使用数据抓取工具抓去了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年拉钩网上数据分析职位以及数据挖掘职位的相关信息。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7173" name="任意多边形 47"/>
          <p:cNvSpPr>
            <a:spLocks/>
          </p:cNvSpPr>
          <p:nvPr/>
        </p:nvSpPr>
        <p:spPr bwMode="auto">
          <a:xfrm flipV="1">
            <a:off x="8037513" y="5614988"/>
            <a:ext cx="736600" cy="196850"/>
          </a:xfrm>
          <a:custGeom>
            <a:avLst/>
            <a:gdLst>
              <a:gd name="T0" fmla="*/ 662511 w 819150"/>
              <a:gd name="T1" fmla="*/ 173201 h 219076"/>
              <a:gd name="T2" fmla="*/ 354367 w 819150"/>
              <a:gd name="T3" fmla="*/ 177051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E2548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任意多边形 46"/>
          <p:cNvSpPr>
            <a:spLocks/>
          </p:cNvSpPr>
          <p:nvPr/>
        </p:nvSpPr>
        <p:spPr bwMode="auto">
          <a:xfrm flipV="1">
            <a:off x="8037513" y="4111625"/>
            <a:ext cx="736600" cy="196850"/>
          </a:xfrm>
          <a:custGeom>
            <a:avLst/>
            <a:gdLst>
              <a:gd name="T0" fmla="*/ 662511 w 819150"/>
              <a:gd name="T1" fmla="*/ 173201 h 219076"/>
              <a:gd name="T2" fmla="*/ 354367 w 819150"/>
              <a:gd name="T3" fmla="*/ 177051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F684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" name="任意多边形 40"/>
          <p:cNvSpPr>
            <a:spLocks/>
          </p:cNvSpPr>
          <p:nvPr/>
        </p:nvSpPr>
        <p:spPr bwMode="auto">
          <a:xfrm>
            <a:off x="7334250" y="34083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DB94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6" name="任意多边形 37"/>
          <p:cNvSpPr>
            <a:spLocks/>
          </p:cNvSpPr>
          <p:nvPr/>
        </p:nvSpPr>
        <p:spPr bwMode="auto">
          <a:xfrm flipV="1">
            <a:off x="8037513" y="2649538"/>
            <a:ext cx="736600" cy="198437"/>
          </a:xfrm>
          <a:custGeom>
            <a:avLst/>
            <a:gdLst>
              <a:gd name="T0" fmla="*/ 662511 w 819150"/>
              <a:gd name="T1" fmla="*/ 174597 h 219076"/>
              <a:gd name="T2" fmla="*/ 354367 w 819150"/>
              <a:gd name="T3" fmla="*/ 178478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01B06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椭圆 15"/>
          <p:cNvSpPr>
            <a:spLocks noChangeArrowheads="1"/>
          </p:cNvSpPr>
          <p:nvPr/>
        </p:nvSpPr>
        <p:spPr bwMode="auto">
          <a:xfrm>
            <a:off x="6756400" y="1498600"/>
            <a:ext cx="749300" cy="749300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8" name="椭圆 17"/>
          <p:cNvSpPr>
            <a:spLocks noChangeArrowheads="1"/>
          </p:cNvSpPr>
          <p:nvPr/>
        </p:nvSpPr>
        <p:spPr bwMode="auto">
          <a:xfrm>
            <a:off x="6775450" y="3001963"/>
            <a:ext cx="749300" cy="749300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9" name="椭圆 18"/>
          <p:cNvSpPr>
            <a:spLocks noChangeArrowheads="1"/>
          </p:cNvSpPr>
          <p:nvPr/>
        </p:nvSpPr>
        <p:spPr bwMode="auto">
          <a:xfrm>
            <a:off x="8621713" y="2246313"/>
            <a:ext cx="749300" cy="749300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180" name="图片 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1701800"/>
            <a:ext cx="3381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图片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3205163"/>
            <a:ext cx="334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图片 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263" y="2451100"/>
            <a:ext cx="33496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3" name="直接连接符 18"/>
          <p:cNvCxnSpPr>
            <a:cxnSpLocks noChangeShapeType="1"/>
          </p:cNvCxnSpPr>
          <p:nvPr/>
        </p:nvCxnSpPr>
        <p:spPr bwMode="auto">
          <a:xfrm>
            <a:off x="8078788" y="2073275"/>
            <a:ext cx="0" cy="3803650"/>
          </a:xfrm>
          <a:prstGeom prst="line">
            <a:avLst/>
          </a:prstGeom>
          <a:noFill/>
          <a:ln w="9525" algn="ctr">
            <a:solidFill>
              <a:srgbClr val="46465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任意多边形 23"/>
          <p:cNvSpPr>
            <a:spLocks/>
          </p:cNvSpPr>
          <p:nvPr/>
        </p:nvSpPr>
        <p:spPr bwMode="auto">
          <a:xfrm>
            <a:off x="7334250" y="18716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F4F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5" name="椭圆 19"/>
          <p:cNvSpPr>
            <a:spLocks noChangeArrowheads="1"/>
          </p:cNvSpPr>
          <p:nvPr/>
        </p:nvSpPr>
        <p:spPr bwMode="auto">
          <a:xfrm>
            <a:off x="7993063" y="1989138"/>
            <a:ext cx="169862" cy="169862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6" name="椭圆 20"/>
          <p:cNvSpPr>
            <a:spLocks noChangeArrowheads="1"/>
          </p:cNvSpPr>
          <p:nvPr/>
        </p:nvSpPr>
        <p:spPr bwMode="auto">
          <a:xfrm>
            <a:off x="8021638" y="2016125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7" name="椭圆 24"/>
          <p:cNvSpPr>
            <a:spLocks noChangeArrowheads="1"/>
          </p:cNvSpPr>
          <p:nvPr/>
        </p:nvSpPr>
        <p:spPr bwMode="auto">
          <a:xfrm>
            <a:off x="7993063" y="2760663"/>
            <a:ext cx="169862" cy="169862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8" name="椭圆 25"/>
          <p:cNvSpPr>
            <a:spLocks noChangeArrowheads="1"/>
          </p:cNvSpPr>
          <p:nvPr/>
        </p:nvSpPr>
        <p:spPr bwMode="auto">
          <a:xfrm>
            <a:off x="8021638" y="2789238"/>
            <a:ext cx="112712" cy="11271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9" name="椭圆 26"/>
          <p:cNvSpPr>
            <a:spLocks noChangeArrowheads="1"/>
          </p:cNvSpPr>
          <p:nvPr/>
        </p:nvSpPr>
        <p:spPr bwMode="auto">
          <a:xfrm>
            <a:off x="7993063" y="3543300"/>
            <a:ext cx="169862" cy="169863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0" name="椭圆 27"/>
          <p:cNvSpPr>
            <a:spLocks noChangeArrowheads="1"/>
          </p:cNvSpPr>
          <p:nvPr/>
        </p:nvSpPr>
        <p:spPr bwMode="auto">
          <a:xfrm>
            <a:off x="8021638" y="3570288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1" name="椭圆 28"/>
          <p:cNvSpPr>
            <a:spLocks noChangeArrowheads="1"/>
          </p:cNvSpPr>
          <p:nvPr/>
        </p:nvSpPr>
        <p:spPr bwMode="auto">
          <a:xfrm>
            <a:off x="7993063" y="4225925"/>
            <a:ext cx="169862" cy="169863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2" name="椭圆 29"/>
          <p:cNvSpPr>
            <a:spLocks noChangeArrowheads="1"/>
          </p:cNvSpPr>
          <p:nvPr/>
        </p:nvSpPr>
        <p:spPr bwMode="auto">
          <a:xfrm>
            <a:off x="8021638" y="4254500"/>
            <a:ext cx="112712" cy="1127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3" name="椭圆 30"/>
          <p:cNvSpPr>
            <a:spLocks noChangeArrowheads="1"/>
          </p:cNvSpPr>
          <p:nvPr/>
        </p:nvSpPr>
        <p:spPr bwMode="auto">
          <a:xfrm>
            <a:off x="7993063" y="4965700"/>
            <a:ext cx="169862" cy="169863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4" name="椭圆 31"/>
          <p:cNvSpPr>
            <a:spLocks noChangeArrowheads="1"/>
          </p:cNvSpPr>
          <p:nvPr/>
        </p:nvSpPr>
        <p:spPr bwMode="auto">
          <a:xfrm>
            <a:off x="8021638" y="4994275"/>
            <a:ext cx="112712" cy="1127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5" name="椭圆 32"/>
          <p:cNvSpPr>
            <a:spLocks noChangeArrowheads="1"/>
          </p:cNvSpPr>
          <p:nvPr/>
        </p:nvSpPr>
        <p:spPr bwMode="auto">
          <a:xfrm>
            <a:off x="7993063" y="5730875"/>
            <a:ext cx="169862" cy="169863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6" name="椭圆 33"/>
          <p:cNvSpPr>
            <a:spLocks noChangeArrowheads="1"/>
          </p:cNvSpPr>
          <p:nvPr/>
        </p:nvSpPr>
        <p:spPr bwMode="auto">
          <a:xfrm>
            <a:off x="8021638" y="5759450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7" name="任意多边形 43"/>
          <p:cNvSpPr>
            <a:spLocks/>
          </p:cNvSpPr>
          <p:nvPr/>
        </p:nvSpPr>
        <p:spPr bwMode="auto">
          <a:xfrm>
            <a:off x="7334250" y="48434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DB94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" name="椭圆 31"/>
          <p:cNvSpPr>
            <a:spLocks noChangeArrowheads="1"/>
          </p:cNvSpPr>
          <p:nvPr/>
        </p:nvSpPr>
        <p:spPr bwMode="auto">
          <a:xfrm>
            <a:off x="6767513" y="4465638"/>
            <a:ext cx="749300" cy="749300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199" name="图片 4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467042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0" name="椭圆 30"/>
          <p:cNvSpPr>
            <a:spLocks noChangeArrowheads="1"/>
          </p:cNvSpPr>
          <p:nvPr/>
        </p:nvSpPr>
        <p:spPr bwMode="auto">
          <a:xfrm>
            <a:off x="8616950" y="3736975"/>
            <a:ext cx="747713" cy="749300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201" name="图片 4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38" y="3946525"/>
            <a:ext cx="338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2" name="椭圆 32"/>
          <p:cNvSpPr>
            <a:spLocks noChangeArrowheads="1"/>
          </p:cNvSpPr>
          <p:nvPr/>
        </p:nvSpPr>
        <p:spPr bwMode="auto">
          <a:xfrm>
            <a:off x="8621713" y="5246688"/>
            <a:ext cx="747712" cy="749300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203" name="图片 4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38" y="5461000"/>
            <a:ext cx="338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4" name="文本框 48"/>
          <p:cNvSpPr txBox="1">
            <a:spLocks noChangeArrowheads="1"/>
          </p:cNvSpPr>
          <p:nvPr/>
        </p:nvSpPr>
        <p:spPr bwMode="auto">
          <a:xfrm>
            <a:off x="9382125" y="2373313"/>
            <a:ext cx="12731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5" name="文本框 49"/>
          <p:cNvSpPr txBox="1">
            <a:spLocks noChangeArrowheads="1"/>
          </p:cNvSpPr>
          <p:nvPr/>
        </p:nvSpPr>
        <p:spPr bwMode="auto">
          <a:xfrm>
            <a:off x="9372600" y="2651125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06" name="文本框 50"/>
          <p:cNvSpPr txBox="1">
            <a:spLocks noChangeArrowheads="1"/>
          </p:cNvSpPr>
          <p:nvPr/>
        </p:nvSpPr>
        <p:spPr bwMode="auto">
          <a:xfrm>
            <a:off x="9382125" y="3816350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7" name="文本框 51"/>
          <p:cNvSpPr txBox="1">
            <a:spLocks noChangeArrowheads="1"/>
          </p:cNvSpPr>
          <p:nvPr/>
        </p:nvSpPr>
        <p:spPr bwMode="auto">
          <a:xfrm>
            <a:off x="9372600" y="4094163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08" name="文本框 52"/>
          <p:cNvSpPr txBox="1">
            <a:spLocks noChangeArrowheads="1"/>
          </p:cNvSpPr>
          <p:nvPr/>
        </p:nvSpPr>
        <p:spPr bwMode="auto">
          <a:xfrm>
            <a:off x="9382125" y="5303838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9" name="文本框 53"/>
          <p:cNvSpPr txBox="1">
            <a:spLocks noChangeArrowheads="1"/>
          </p:cNvSpPr>
          <p:nvPr/>
        </p:nvSpPr>
        <p:spPr bwMode="auto">
          <a:xfrm>
            <a:off x="9372600" y="5581650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0" name="文本框 54"/>
          <p:cNvSpPr txBox="1">
            <a:spLocks noChangeArrowheads="1"/>
          </p:cNvSpPr>
          <p:nvPr/>
        </p:nvSpPr>
        <p:spPr bwMode="auto">
          <a:xfrm>
            <a:off x="5446713" y="4581525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1" name="文本框 55"/>
          <p:cNvSpPr txBox="1">
            <a:spLocks noChangeArrowheads="1"/>
          </p:cNvSpPr>
          <p:nvPr/>
        </p:nvSpPr>
        <p:spPr bwMode="auto">
          <a:xfrm>
            <a:off x="5251450" y="4859338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2" name="文本框 56"/>
          <p:cNvSpPr txBox="1">
            <a:spLocks noChangeArrowheads="1"/>
          </p:cNvSpPr>
          <p:nvPr/>
        </p:nvSpPr>
        <p:spPr bwMode="auto">
          <a:xfrm>
            <a:off x="5446713" y="3101975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3" name="文本框 57"/>
          <p:cNvSpPr txBox="1">
            <a:spLocks noChangeArrowheads="1"/>
          </p:cNvSpPr>
          <p:nvPr/>
        </p:nvSpPr>
        <p:spPr bwMode="auto">
          <a:xfrm>
            <a:off x="5251450" y="3379788"/>
            <a:ext cx="1457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4" name="文本框 58"/>
          <p:cNvSpPr txBox="1">
            <a:spLocks noChangeArrowheads="1"/>
          </p:cNvSpPr>
          <p:nvPr/>
        </p:nvSpPr>
        <p:spPr bwMode="auto">
          <a:xfrm>
            <a:off x="5446713" y="1574800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5" name="文本框 59"/>
          <p:cNvSpPr txBox="1">
            <a:spLocks noChangeArrowheads="1"/>
          </p:cNvSpPr>
          <p:nvPr/>
        </p:nvSpPr>
        <p:spPr bwMode="auto">
          <a:xfrm>
            <a:off x="5251450" y="1852613"/>
            <a:ext cx="1457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6" name="文本框 60"/>
          <p:cNvSpPr txBox="1">
            <a:spLocks noChangeArrowheads="1"/>
          </p:cNvSpPr>
          <p:nvPr/>
        </p:nvSpPr>
        <p:spPr bwMode="auto">
          <a:xfrm>
            <a:off x="1141413" y="3894138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73163" y="4275138"/>
            <a:ext cx="3190875" cy="7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基于演示设计的一站式在线演示、素材销售、服务交易系统。敬请关注微信公众号：职场大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泪滴形 9"/>
          <p:cNvSpPr/>
          <p:nvPr/>
        </p:nvSpPr>
        <p:spPr bwMode="auto">
          <a:xfrm rot="16200000">
            <a:off x="6330950" y="2870200"/>
            <a:ext cx="709613" cy="709613"/>
          </a:xfrm>
          <a:prstGeom prst="teardrop">
            <a:avLst/>
          </a:prstGeom>
          <a:solidFill>
            <a:srgbClr val="FFB64D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" name="泪滴形 8"/>
          <p:cNvSpPr/>
          <p:nvPr/>
        </p:nvSpPr>
        <p:spPr bwMode="auto">
          <a:xfrm rot="5400000">
            <a:off x="8150226" y="4903787"/>
            <a:ext cx="709612" cy="709613"/>
          </a:xfrm>
          <a:prstGeom prst="teardrop">
            <a:avLst/>
          </a:prstGeom>
          <a:solidFill>
            <a:srgbClr val="FF4F63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8" name="泪滴形 7"/>
          <p:cNvSpPr/>
          <p:nvPr/>
        </p:nvSpPr>
        <p:spPr bwMode="auto">
          <a:xfrm rot="3006816">
            <a:off x="9509920" y="3539331"/>
            <a:ext cx="709612" cy="587375"/>
          </a:xfrm>
          <a:prstGeom prst="teardrop">
            <a:avLst/>
          </a:prstGeom>
          <a:solidFill>
            <a:srgbClr val="595F6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221" name="任意多边形 39"/>
          <p:cNvSpPr>
            <a:spLocks/>
          </p:cNvSpPr>
          <p:nvPr/>
        </p:nvSpPr>
        <p:spPr bwMode="auto">
          <a:xfrm>
            <a:off x="6600825" y="1908175"/>
            <a:ext cx="3429000" cy="3427413"/>
          </a:xfrm>
          <a:custGeom>
            <a:avLst/>
            <a:gdLst>
              <a:gd name="T0" fmla="*/ 1714067 w 2419350"/>
              <a:gd name="T1" fmla="*/ 897468 h 2419350"/>
              <a:gd name="T2" fmla="*/ 897523 w 2419350"/>
              <a:gd name="T3" fmla="*/ 1713961 h 2419350"/>
              <a:gd name="T4" fmla="*/ 1714067 w 2419350"/>
              <a:gd name="T5" fmla="*/ 2530455 h 2419350"/>
              <a:gd name="T6" fmla="*/ 2530611 w 2419350"/>
              <a:gd name="T7" fmla="*/ 1713961 h 2419350"/>
              <a:gd name="T8" fmla="*/ 1714067 w 2419350"/>
              <a:gd name="T9" fmla="*/ 897468 h 2419350"/>
              <a:gd name="T10" fmla="*/ 1714066 w 2419350"/>
              <a:gd name="T11" fmla="*/ 0 h 2419350"/>
              <a:gd name="T12" fmla="*/ 3428132 w 2419350"/>
              <a:gd name="T13" fmla="*/ 1713960 h 2419350"/>
              <a:gd name="T14" fmla="*/ 1714066 w 2419350"/>
              <a:gd name="T15" fmla="*/ 3427920 h 2419350"/>
              <a:gd name="T16" fmla="*/ 0 w 2419350"/>
              <a:gd name="T17" fmla="*/ 1713960 h 2419350"/>
              <a:gd name="T18" fmla="*/ 1714066 w 2419350"/>
              <a:gd name="T19" fmla="*/ 0 h 24193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19350" h="2419350">
                <a:moveTo>
                  <a:pt x="1209676" y="633413"/>
                </a:moveTo>
                <a:cubicBezTo>
                  <a:pt x="891415" y="633413"/>
                  <a:pt x="633413" y="891415"/>
                  <a:pt x="633413" y="1209676"/>
                </a:cubicBezTo>
                <a:cubicBezTo>
                  <a:pt x="633413" y="1527937"/>
                  <a:pt x="891415" y="1785939"/>
                  <a:pt x="1209676" y="1785939"/>
                </a:cubicBezTo>
                <a:cubicBezTo>
                  <a:pt x="1527937" y="1785939"/>
                  <a:pt x="1785939" y="1527937"/>
                  <a:pt x="1785939" y="1209676"/>
                </a:cubicBezTo>
                <a:cubicBezTo>
                  <a:pt x="1785939" y="891415"/>
                  <a:pt x="1527937" y="633413"/>
                  <a:pt x="1209676" y="633413"/>
                </a:cubicBezTo>
                <a:close/>
                <a:moveTo>
                  <a:pt x="1209675" y="0"/>
                </a:moveTo>
                <a:cubicBezTo>
                  <a:pt x="1877760" y="0"/>
                  <a:pt x="2419350" y="541590"/>
                  <a:pt x="2419350" y="1209675"/>
                </a:cubicBezTo>
                <a:cubicBezTo>
                  <a:pt x="2419350" y="1877760"/>
                  <a:pt x="1877760" y="2419350"/>
                  <a:pt x="1209675" y="2419350"/>
                </a:cubicBezTo>
                <a:cubicBezTo>
                  <a:pt x="541590" y="2419350"/>
                  <a:pt x="0" y="1877760"/>
                  <a:pt x="0" y="1209675"/>
                </a:cubicBezTo>
                <a:cubicBezTo>
                  <a:pt x="0" y="541590"/>
                  <a:pt x="541590" y="0"/>
                  <a:pt x="1209675" y="0"/>
                </a:cubicBezTo>
                <a:close/>
              </a:path>
            </a:pathLst>
          </a:cu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空心弧 40"/>
          <p:cNvSpPr/>
          <p:nvPr/>
        </p:nvSpPr>
        <p:spPr bwMode="auto">
          <a:xfrm>
            <a:off x="6600825" y="1908175"/>
            <a:ext cx="3429000" cy="3427413"/>
          </a:xfrm>
          <a:prstGeom prst="blockArc">
            <a:avLst>
              <a:gd name="adj1" fmla="val 14408459"/>
              <a:gd name="adj2" fmla="val 21537362"/>
              <a:gd name="adj3" fmla="val 26241"/>
            </a:avLst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21240000" flipV="1">
            <a:off x="6611938" y="1908175"/>
            <a:ext cx="3429000" cy="3427413"/>
          </a:xfrm>
          <a:prstGeom prst="blockArc">
            <a:avLst>
              <a:gd name="adj1" fmla="val 14759094"/>
              <a:gd name="adj2" fmla="val 21578893"/>
              <a:gd name="adj3" fmla="val 26478"/>
            </a:avLst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5" name="空心弧 4"/>
          <p:cNvSpPr/>
          <p:nvPr/>
        </p:nvSpPr>
        <p:spPr bwMode="auto">
          <a:xfrm rot="1200000" flipV="1">
            <a:off x="6600825" y="1916113"/>
            <a:ext cx="3429000" cy="3429000"/>
          </a:xfrm>
          <a:prstGeom prst="blockArc">
            <a:avLst>
              <a:gd name="adj1" fmla="val 14759094"/>
              <a:gd name="adj2" fmla="val 21334537"/>
              <a:gd name="adj3" fmla="val 26511"/>
            </a:avLst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" name="泪滴形 1"/>
          <p:cNvSpPr/>
          <p:nvPr/>
        </p:nvSpPr>
        <p:spPr bwMode="auto">
          <a:xfrm>
            <a:off x="8896350" y="1997075"/>
            <a:ext cx="709613" cy="709613"/>
          </a:xfrm>
          <a:prstGeom prst="teardrop">
            <a:avLst/>
          </a:prstGeom>
          <a:solidFill>
            <a:srgbClr val="01B06D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226" name="文本框 3"/>
          <p:cNvSpPr txBox="1">
            <a:spLocks noChangeArrowheads="1"/>
          </p:cNvSpPr>
          <p:nvPr/>
        </p:nvSpPr>
        <p:spPr bwMode="auto">
          <a:xfrm>
            <a:off x="9037638" y="2079625"/>
            <a:ext cx="62071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26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7" name="文本框 12"/>
          <p:cNvSpPr txBox="1">
            <a:spLocks noChangeArrowheads="1"/>
          </p:cNvSpPr>
          <p:nvPr/>
        </p:nvSpPr>
        <p:spPr bwMode="auto">
          <a:xfrm>
            <a:off x="9653588" y="3700463"/>
            <a:ext cx="574675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8" name="文本框 13"/>
          <p:cNvSpPr txBox="1">
            <a:spLocks noChangeArrowheads="1"/>
          </p:cNvSpPr>
          <p:nvPr/>
        </p:nvSpPr>
        <p:spPr bwMode="auto">
          <a:xfrm>
            <a:off x="8224838" y="5149850"/>
            <a:ext cx="611187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32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9" name="文本框 14"/>
          <p:cNvSpPr txBox="1">
            <a:spLocks noChangeArrowheads="1"/>
          </p:cNvSpPr>
          <p:nvPr/>
        </p:nvSpPr>
        <p:spPr bwMode="auto">
          <a:xfrm>
            <a:off x="6381750" y="3028950"/>
            <a:ext cx="6096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30" name="文本框 6"/>
          <p:cNvSpPr txBox="1">
            <a:spLocks noChangeArrowheads="1"/>
          </p:cNvSpPr>
          <p:nvPr/>
        </p:nvSpPr>
        <p:spPr bwMode="auto">
          <a:xfrm>
            <a:off x="9720263" y="1933575"/>
            <a:ext cx="65881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1" name="文本框 10"/>
          <p:cNvSpPr txBox="1">
            <a:spLocks noChangeArrowheads="1"/>
          </p:cNvSpPr>
          <p:nvPr/>
        </p:nvSpPr>
        <p:spPr bwMode="auto">
          <a:xfrm>
            <a:off x="9694863" y="2252663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26000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2" name="文本框 17"/>
          <p:cNvSpPr txBox="1">
            <a:spLocks noChangeArrowheads="1"/>
          </p:cNvSpPr>
          <p:nvPr/>
        </p:nvSpPr>
        <p:spPr bwMode="auto">
          <a:xfrm>
            <a:off x="10387013" y="3525838"/>
            <a:ext cx="658812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3" name="文本框 18"/>
          <p:cNvSpPr txBox="1">
            <a:spLocks noChangeArrowheads="1"/>
          </p:cNvSpPr>
          <p:nvPr/>
        </p:nvSpPr>
        <p:spPr bwMode="auto">
          <a:xfrm>
            <a:off x="10361613" y="3844925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12000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4" name="文本框 21"/>
          <p:cNvSpPr txBox="1">
            <a:spLocks noChangeArrowheads="1"/>
          </p:cNvSpPr>
          <p:nvPr/>
        </p:nvSpPr>
        <p:spPr bwMode="auto">
          <a:xfrm>
            <a:off x="5676900" y="2782888"/>
            <a:ext cx="6604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5" name="文本框 22"/>
          <p:cNvSpPr txBox="1">
            <a:spLocks noChangeArrowheads="1"/>
          </p:cNvSpPr>
          <p:nvPr/>
        </p:nvSpPr>
        <p:spPr bwMode="auto">
          <a:xfrm>
            <a:off x="5410200" y="3101975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30000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6" name="文本框 23"/>
          <p:cNvSpPr txBox="1">
            <a:spLocks noChangeArrowheads="1"/>
          </p:cNvSpPr>
          <p:nvPr/>
        </p:nvSpPr>
        <p:spPr bwMode="auto">
          <a:xfrm>
            <a:off x="8883650" y="5245100"/>
            <a:ext cx="65881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7" name="文本框 24"/>
          <p:cNvSpPr txBox="1">
            <a:spLocks noChangeArrowheads="1"/>
          </p:cNvSpPr>
          <p:nvPr/>
        </p:nvSpPr>
        <p:spPr bwMode="auto">
          <a:xfrm>
            <a:off x="8858250" y="5562600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32000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8" name="文本框 24"/>
          <p:cNvSpPr txBox="1">
            <a:spLocks noChangeArrowheads="1"/>
          </p:cNvSpPr>
          <p:nvPr/>
        </p:nvSpPr>
        <p:spPr bwMode="auto">
          <a:xfrm>
            <a:off x="4926013" y="73977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9239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240" name="文本框 15"/>
          <p:cNvSpPr txBox="1">
            <a:spLocks noChangeArrowheads="1"/>
          </p:cNvSpPr>
          <p:nvPr/>
        </p:nvSpPr>
        <p:spPr bwMode="auto">
          <a:xfrm>
            <a:off x="1162050" y="207962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9241" name="矩形 16"/>
          <p:cNvSpPr>
            <a:spLocks noChangeArrowheads="1"/>
          </p:cNvSpPr>
          <p:nvPr/>
        </p:nvSpPr>
        <p:spPr bwMode="auto">
          <a:xfrm>
            <a:off x="1154113" y="2614613"/>
            <a:ext cx="3532187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基于演示设计的一站式在线演示素材销售、服务交易系统。敬请关注微信公众号：职场大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146782" y="2196489"/>
            <a:ext cx="3525750" cy="3525750"/>
            <a:chOff x="1341912" y="1923802"/>
            <a:chExt cx="2897581" cy="2897581"/>
          </a:xfrm>
        </p:grpSpPr>
        <p:sp>
          <p:nvSpPr>
            <p:cNvPr id="50" name="任意多边形 49"/>
            <p:cNvSpPr/>
            <p:nvPr/>
          </p:nvSpPr>
          <p:spPr bwMode="auto">
            <a:xfrm rot="16200000">
              <a:off x="1340648" y="1925068"/>
              <a:ext cx="1358847" cy="1356317"/>
            </a:xfrm>
            <a:custGeom>
              <a:avLst/>
              <a:gdLst>
                <a:gd name="connsiteX0" fmla="*/ 1358847 w 1358847"/>
                <a:gd name="connsiteY0" fmla="*/ 482939 h 1356317"/>
                <a:gd name="connsiteX1" fmla="*/ 1358847 w 1358847"/>
                <a:gd name="connsiteY1" fmla="*/ 1356317 h 1356317"/>
                <a:gd name="connsiteX2" fmla="*/ 621905 w 1358847"/>
                <a:gd name="connsiteY2" fmla="*/ 1356317 h 1356317"/>
                <a:gd name="connsiteX3" fmla="*/ 613919 w 1358847"/>
                <a:gd name="connsiteY3" fmla="*/ 1303995 h 1356317"/>
                <a:gd name="connsiteX4" fmla="*/ 54852 w 1358847"/>
                <a:gd name="connsiteY4" fmla="*/ 744928 h 1356317"/>
                <a:gd name="connsiteX5" fmla="*/ 0 w 1358847"/>
                <a:gd name="connsiteY5" fmla="*/ 736556 h 1356317"/>
                <a:gd name="connsiteX6" fmla="*/ 0 w 1358847"/>
                <a:gd name="connsiteY6" fmla="*/ 0 h 1356317"/>
                <a:gd name="connsiteX7" fmla="*/ 875908 w 1358847"/>
                <a:gd name="connsiteY7" fmla="*/ 0 h 1356317"/>
                <a:gd name="connsiteX8" fmla="*/ 1358847 w 1358847"/>
                <a:gd name="connsiteY8" fmla="*/ 482939 h 135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47" h="1356317">
                  <a:moveTo>
                    <a:pt x="1358847" y="482939"/>
                  </a:moveTo>
                  <a:lnTo>
                    <a:pt x="1358847" y="1356317"/>
                  </a:lnTo>
                  <a:lnTo>
                    <a:pt x="621905" y="1356317"/>
                  </a:lnTo>
                  <a:lnTo>
                    <a:pt x="613919" y="1303995"/>
                  </a:lnTo>
                  <a:cubicBezTo>
                    <a:pt x="556496" y="1023375"/>
                    <a:pt x="335471" y="802350"/>
                    <a:pt x="54852" y="744928"/>
                  </a:cubicBezTo>
                  <a:lnTo>
                    <a:pt x="0" y="736556"/>
                  </a:lnTo>
                  <a:lnTo>
                    <a:pt x="0" y="0"/>
                  </a:lnTo>
                  <a:lnTo>
                    <a:pt x="875908" y="0"/>
                  </a:lnTo>
                  <a:cubicBezTo>
                    <a:pt x="1142628" y="0"/>
                    <a:pt x="1358847" y="216219"/>
                    <a:pt x="1358847" y="482939"/>
                  </a:cubicBezTo>
                  <a:close/>
                </a:path>
              </a:pathLst>
            </a:cu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 bwMode="auto">
            <a:xfrm rot="16200000">
              <a:off x="2879379" y="1922536"/>
              <a:ext cx="1358847" cy="1361380"/>
            </a:xfrm>
            <a:custGeom>
              <a:avLst/>
              <a:gdLst>
                <a:gd name="connsiteX0" fmla="*/ 1358847 w 1358847"/>
                <a:gd name="connsiteY0" fmla="*/ 0 h 1361380"/>
                <a:gd name="connsiteX1" fmla="*/ 1358847 w 1358847"/>
                <a:gd name="connsiteY1" fmla="*/ 878441 h 1361380"/>
                <a:gd name="connsiteX2" fmla="*/ 875908 w 1358847"/>
                <a:gd name="connsiteY2" fmla="*/ 1361380 h 1361380"/>
                <a:gd name="connsiteX3" fmla="*/ 0 w 1358847"/>
                <a:gd name="connsiteY3" fmla="*/ 1361380 h 1361380"/>
                <a:gd name="connsiteX4" fmla="*/ 0 w 1358847"/>
                <a:gd name="connsiteY4" fmla="*/ 624823 h 1361380"/>
                <a:gd name="connsiteX5" fmla="*/ 54852 w 1358847"/>
                <a:gd name="connsiteY5" fmla="*/ 616451 h 1361380"/>
                <a:gd name="connsiteX6" fmla="*/ 613919 w 1358847"/>
                <a:gd name="connsiteY6" fmla="*/ 57384 h 1361380"/>
                <a:gd name="connsiteX7" fmla="*/ 622677 w 1358847"/>
                <a:gd name="connsiteY7" fmla="*/ 0 h 1361380"/>
                <a:gd name="connsiteX8" fmla="*/ 1358847 w 1358847"/>
                <a:gd name="connsiteY8" fmla="*/ 0 h 136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47" h="1361380">
                  <a:moveTo>
                    <a:pt x="1358847" y="0"/>
                  </a:moveTo>
                  <a:lnTo>
                    <a:pt x="1358847" y="878441"/>
                  </a:lnTo>
                  <a:cubicBezTo>
                    <a:pt x="1358847" y="1145161"/>
                    <a:pt x="1142628" y="1361380"/>
                    <a:pt x="875908" y="1361380"/>
                  </a:cubicBezTo>
                  <a:lnTo>
                    <a:pt x="0" y="1361380"/>
                  </a:lnTo>
                  <a:lnTo>
                    <a:pt x="0" y="624823"/>
                  </a:lnTo>
                  <a:lnTo>
                    <a:pt x="54852" y="616451"/>
                  </a:lnTo>
                  <a:cubicBezTo>
                    <a:pt x="335471" y="559028"/>
                    <a:pt x="556496" y="338003"/>
                    <a:pt x="613919" y="57384"/>
                  </a:cubicBezTo>
                  <a:lnTo>
                    <a:pt x="622677" y="0"/>
                  </a:lnTo>
                  <a:lnTo>
                    <a:pt x="1358847" y="0"/>
                  </a:lnTo>
                  <a:close/>
                </a:path>
              </a:pathLst>
            </a:custGeom>
            <a:solidFill>
              <a:srgbClr val="14B5E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 bwMode="auto">
            <a:xfrm rot="16200000">
              <a:off x="1340646" y="3463799"/>
              <a:ext cx="1358850" cy="1356317"/>
            </a:xfrm>
            <a:custGeom>
              <a:avLst/>
              <a:gdLst>
                <a:gd name="connsiteX0" fmla="*/ 1358850 w 1358850"/>
                <a:gd name="connsiteY0" fmla="*/ 0 h 1356317"/>
                <a:gd name="connsiteX1" fmla="*/ 1358850 w 1358850"/>
                <a:gd name="connsiteY1" fmla="*/ 736555 h 1356317"/>
                <a:gd name="connsiteX2" fmla="*/ 1303996 w 1358850"/>
                <a:gd name="connsiteY2" fmla="*/ 744928 h 1356317"/>
                <a:gd name="connsiteX3" fmla="*/ 744929 w 1358850"/>
                <a:gd name="connsiteY3" fmla="*/ 1303995 h 1356317"/>
                <a:gd name="connsiteX4" fmla="*/ 736943 w 1358850"/>
                <a:gd name="connsiteY4" fmla="*/ 1356317 h 1356317"/>
                <a:gd name="connsiteX5" fmla="*/ 0 w 1358850"/>
                <a:gd name="connsiteY5" fmla="*/ 1356317 h 1356317"/>
                <a:gd name="connsiteX6" fmla="*/ 0 w 1358850"/>
                <a:gd name="connsiteY6" fmla="*/ 482939 h 1356317"/>
                <a:gd name="connsiteX7" fmla="*/ 482939 w 1358850"/>
                <a:gd name="connsiteY7" fmla="*/ 0 h 1356317"/>
                <a:gd name="connsiteX8" fmla="*/ 1358850 w 1358850"/>
                <a:gd name="connsiteY8" fmla="*/ 0 h 135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50" h="1356317">
                  <a:moveTo>
                    <a:pt x="1358850" y="0"/>
                  </a:moveTo>
                  <a:lnTo>
                    <a:pt x="1358850" y="736555"/>
                  </a:lnTo>
                  <a:lnTo>
                    <a:pt x="1303996" y="744928"/>
                  </a:lnTo>
                  <a:cubicBezTo>
                    <a:pt x="1023377" y="802350"/>
                    <a:pt x="802352" y="1023375"/>
                    <a:pt x="744929" y="1303995"/>
                  </a:cubicBezTo>
                  <a:lnTo>
                    <a:pt x="736943" y="1356317"/>
                  </a:lnTo>
                  <a:lnTo>
                    <a:pt x="0" y="1356317"/>
                  </a:lnTo>
                  <a:lnTo>
                    <a:pt x="0" y="482939"/>
                  </a:lnTo>
                  <a:cubicBezTo>
                    <a:pt x="0" y="216219"/>
                    <a:pt x="216219" y="0"/>
                    <a:pt x="482939" y="0"/>
                  </a:cubicBezTo>
                  <a:lnTo>
                    <a:pt x="1358850" y="0"/>
                  </a:lnTo>
                  <a:close/>
                </a:path>
              </a:pathLst>
            </a:cu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 rot="16200000">
              <a:off x="2879377" y="3461267"/>
              <a:ext cx="1358850" cy="1361380"/>
            </a:xfrm>
            <a:custGeom>
              <a:avLst/>
              <a:gdLst>
                <a:gd name="connsiteX0" fmla="*/ 1358850 w 1358850"/>
                <a:gd name="connsiteY0" fmla="*/ 624823 h 1361380"/>
                <a:gd name="connsiteX1" fmla="*/ 1358850 w 1358850"/>
                <a:gd name="connsiteY1" fmla="*/ 1361380 h 1361380"/>
                <a:gd name="connsiteX2" fmla="*/ 482939 w 1358850"/>
                <a:gd name="connsiteY2" fmla="*/ 1361380 h 1361380"/>
                <a:gd name="connsiteX3" fmla="*/ 0 w 1358850"/>
                <a:gd name="connsiteY3" fmla="*/ 878441 h 1361380"/>
                <a:gd name="connsiteX4" fmla="*/ 0 w 1358850"/>
                <a:gd name="connsiteY4" fmla="*/ 0 h 1361380"/>
                <a:gd name="connsiteX5" fmla="*/ 736171 w 1358850"/>
                <a:gd name="connsiteY5" fmla="*/ 0 h 1361380"/>
                <a:gd name="connsiteX6" fmla="*/ 744929 w 1358850"/>
                <a:gd name="connsiteY6" fmla="*/ 57384 h 1361380"/>
                <a:gd name="connsiteX7" fmla="*/ 1303996 w 1358850"/>
                <a:gd name="connsiteY7" fmla="*/ 616451 h 1361380"/>
                <a:gd name="connsiteX8" fmla="*/ 1358850 w 1358850"/>
                <a:gd name="connsiteY8" fmla="*/ 624823 h 136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50" h="1361380">
                  <a:moveTo>
                    <a:pt x="1358850" y="624823"/>
                  </a:moveTo>
                  <a:lnTo>
                    <a:pt x="1358850" y="1361380"/>
                  </a:lnTo>
                  <a:lnTo>
                    <a:pt x="482939" y="1361380"/>
                  </a:lnTo>
                  <a:cubicBezTo>
                    <a:pt x="216219" y="1361380"/>
                    <a:pt x="0" y="1145161"/>
                    <a:pt x="0" y="878441"/>
                  </a:cubicBezTo>
                  <a:lnTo>
                    <a:pt x="0" y="0"/>
                  </a:lnTo>
                  <a:lnTo>
                    <a:pt x="736171" y="0"/>
                  </a:lnTo>
                  <a:lnTo>
                    <a:pt x="744929" y="57384"/>
                  </a:lnTo>
                  <a:cubicBezTo>
                    <a:pt x="802352" y="338003"/>
                    <a:pt x="1023377" y="559028"/>
                    <a:pt x="1303996" y="616451"/>
                  </a:cubicBezTo>
                  <a:lnTo>
                    <a:pt x="1358850" y="624823"/>
                  </a:lnTo>
                  <a:close/>
                </a:path>
              </a:pathLst>
            </a:cu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263514" y="2847935"/>
              <a:ext cx="1049312" cy="1049312"/>
            </a:xfrm>
            <a:prstGeom prst="ellipse">
              <a:avLst/>
            </a:prstGeom>
            <a:solidFill>
              <a:srgbClr val="595F6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62" name="图片 4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732" y="2434156"/>
              <a:ext cx="33813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图片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3383" y="2434157"/>
              <a:ext cx="33496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图片 4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722" y="3975269"/>
              <a:ext cx="334962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图片 4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796" y="3973682"/>
              <a:ext cx="3365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图片 4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8" y="3185266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矩形 10"/>
          <p:cNvSpPr/>
          <p:nvPr/>
        </p:nvSpPr>
        <p:spPr bwMode="auto">
          <a:xfrm>
            <a:off x="6158400" y="3904771"/>
            <a:ext cx="4781862" cy="108000"/>
          </a:xfrm>
          <a:prstGeom prst="rect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椭圆 66"/>
          <p:cNvSpPr/>
          <p:nvPr/>
        </p:nvSpPr>
        <p:spPr bwMode="auto">
          <a:xfrm>
            <a:off x="6096000" y="3904837"/>
            <a:ext cx="108000" cy="108000"/>
          </a:xfrm>
          <a:prstGeom prst="ellipse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10881037" y="3904837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991364" y="3904771"/>
            <a:ext cx="2948898" cy="10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椭圆 69"/>
          <p:cNvSpPr/>
          <p:nvPr/>
        </p:nvSpPr>
        <p:spPr bwMode="auto">
          <a:xfrm>
            <a:off x="7925789" y="3904771"/>
            <a:ext cx="108000" cy="108000"/>
          </a:xfrm>
          <a:prstGeom prst="ellipse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6158400" y="4508752"/>
            <a:ext cx="4781862" cy="108000"/>
          </a:xfrm>
          <a:prstGeom prst="rect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6096000" y="4508818"/>
            <a:ext cx="108000" cy="108000"/>
          </a:xfrm>
          <a:prstGeom prst="ellipse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10881037" y="4508818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9333934" y="4508752"/>
            <a:ext cx="1606327" cy="10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9287169" y="4508818"/>
            <a:ext cx="108000" cy="108000"/>
          </a:xfrm>
          <a:prstGeom prst="ellipse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158400" y="5026534"/>
            <a:ext cx="4781862" cy="108000"/>
          </a:xfrm>
          <a:prstGeom prst="rect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6096000" y="5026600"/>
            <a:ext cx="108000" cy="108000"/>
          </a:xfrm>
          <a:prstGeom prst="ellipse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10881037" y="5026600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8775444" y="5023039"/>
            <a:ext cx="2164817" cy="111495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8724314" y="5026600"/>
            <a:ext cx="108000" cy="108000"/>
          </a:xfrm>
          <a:prstGeom prst="ellipse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158400" y="5540887"/>
            <a:ext cx="4781862" cy="10800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6096000" y="5540953"/>
            <a:ext cx="108000" cy="108000"/>
          </a:xfrm>
          <a:prstGeom prst="ellipse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10881037" y="5540953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9747138" y="5540755"/>
            <a:ext cx="1193123" cy="108132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9700638" y="5540953"/>
            <a:ext cx="108000" cy="108000"/>
          </a:xfrm>
          <a:prstGeom prst="ellipse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8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037944" y="14723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</a:p>
        </p:txBody>
      </p:sp>
      <p:sp>
        <p:nvSpPr>
          <p:cNvPr id="91" name="矩形 90"/>
          <p:cNvSpPr/>
          <p:nvPr/>
        </p:nvSpPr>
        <p:spPr>
          <a:xfrm>
            <a:off x="6037944" y="1826028"/>
            <a:ext cx="5065486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话（模板最后有二维码），获取更多原创模板。服务交易系统诞生于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6044346" y="36177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6044346" y="42125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6044346" y="472003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044346" y="522752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14145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982496" y="2070777"/>
            <a:ext cx="4079867" cy="4061754"/>
            <a:chOff x="6052105" y="1425876"/>
            <a:chExt cx="2795298" cy="2782888"/>
          </a:xfrm>
        </p:grpSpPr>
        <p:sp>
          <p:nvSpPr>
            <p:cNvPr id="3" name="椭圆 2"/>
            <p:cNvSpPr/>
            <p:nvPr/>
          </p:nvSpPr>
          <p:spPr bwMode="auto">
            <a:xfrm rot="4116143">
              <a:off x="7407486" y="1840545"/>
              <a:ext cx="1439917" cy="1439917"/>
            </a:xfrm>
            <a:prstGeom prst="ellipse">
              <a:avLst/>
            </a:pr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 rot="4116143">
              <a:off x="6997416" y="2768847"/>
              <a:ext cx="1439917" cy="1439917"/>
            </a:xfrm>
            <a:prstGeom prst="ellipse">
              <a:avLst/>
            </a:prstGeom>
            <a:solidFill>
              <a:srgbClr val="FF684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 rot="4116143">
              <a:off x="6052105" y="2371648"/>
              <a:ext cx="1439917" cy="1439917"/>
            </a:xfrm>
            <a:prstGeom prst="ellipse">
              <a:avLst/>
            </a:pr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 rot="4116143">
              <a:off x="6449128" y="1425876"/>
              <a:ext cx="1439917" cy="1439917"/>
            </a:xfrm>
            <a:prstGeom prst="ellipse">
              <a:avLst/>
            </a:pr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椭圆 7"/>
          <p:cNvSpPr/>
          <p:nvPr/>
        </p:nvSpPr>
        <p:spPr bwMode="auto">
          <a:xfrm>
            <a:off x="5015063" y="3091598"/>
            <a:ext cx="1996980" cy="1996980"/>
          </a:xfrm>
          <a:prstGeom prst="ellipse">
            <a:avLst/>
          </a:prstGeom>
          <a:solidFill>
            <a:srgbClr val="2B2E37"/>
          </a:solidFill>
          <a:ln w="9525" cap="flat" cmpd="sng" algn="ctr">
            <a:solidFill>
              <a:srgbClr val="595F6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141" y="2673826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114" y="3447359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880" y="4483349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501" y="5288837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文本框 33"/>
          <p:cNvSpPr txBox="1"/>
          <p:nvPr/>
        </p:nvSpPr>
        <p:spPr>
          <a:xfrm>
            <a:off x="3238917" y="2671641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FFB64D"/>
                </a:solidFill>
              </a:rPr>
              <a:t>01</a:t>
            </a:r>
            <a:endParaRPr lang="zh-CN" altLang="en-US" sz="4000">
              <a:solidFill>
                <a:srgbClr val="FFB64D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219438" y="2671641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01B06D"/>
                </a:solidFill>
              </a:rPr>
              <a:t>02</a:t>
            </a:r>
            <a:endParaRPr lang="zh-CN" altLang="en-US" sz="4000">
              <a:solidFill>
                <a:srgbClr val="01B06D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19438" y="477292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FF6849"/>
                </a:solidFill>
              </a:rPr>
              <a:t>03</a:t>
            </a:r>
            <a:endParaRPr lang="zh-CN" altLang="en-US" sz="4000">
              <a:solidFill>
                <a:srgbClr val="FF6849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38916" y="477292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FF4F63"/>
                </a:solidFill>
              </a:rPr>
              <a:t>04</a:t>
            </a:r>
            <a:endParaRPr lang="zh-CN" altLang="en-US" sz="4000">
              <a:solidFill>
                <a:srgbClr val="FF4F63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11731" y="2985436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39" name="文本框 38"/>
          <p:cNvSpPr txBox="1"/>
          <p:nvPr/>
        </p:nvSpPr>
        <p:spPr>
          <a:xfrm>
            <a:off x="1776247" y="26385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0" name="矩形 39"/>
          <p:cNvSpPr/>
          <p:nvPr/>
        </p:nvSpPr>
        <p:spPr>
          <a:xfrm>
            <a:off x="311731" y="5093126"/>
            <a:ext cx="3034291" cy="4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41" name="文本框 40"/>
          <p:cNvSpPr txBox="1"/>
          <p:nvPr/>
        </p:nvSpPr>
        <p:spPr>
          <a:xfrm>
            <a:off x="1776247" y="4745338"/>
            <a:ext cx="1569660" cy="36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2" name="矩形 41"/>
          <p:cNvSpPr/>
          <p:nvPr/>
        </p:nvSpPr>
        <p:spPr>
          <a:xfrm>
            <a:off x="8856172" y="2985436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43" name="文本框 42"/>
          <p:cNvSpPr txBox="1"/>
          <p:nvPr/>
        </p:nvSpPr>
        <p:spPr>
          <a:xfrm>
            <a:off x="8859760" y="26385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4" name="矩形 43"/>
          <p:cNvSpPr/>
          <p:nvPr/>
        </p:nvSpPr>
        <p:spPr>
          <a:xfrm>
            <a:off x="8856172" y="5088578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45" name="文本框 44"/>
          <p:cNvSpPr txBox="1"/>
          <p:nvPr/>
        </p:nvSpPr>
        <p:spPr>
          <a:xfrm>
            <a:off x="8859760" y="47416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6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7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1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占位符 2"/>
          <p:cNvSpPr txBox="1">
            <a:spLocks noGrp="1" noChangeArrowheads="1"/>
          </p:cNvSpPr>
          <p:nvPr/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16FBBF9-2D35-497B-8132-ADCD63162D85}" type="datetime1"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2019/9/17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4099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1" name="文本框 5"/>
          <p:cNvSpPr txBox="1">
            <a:spLocks noChangeArrowheads="1"/>
          </p:cNvSpPr>
          <p:nvPr/>
        </p:nvSpPr>
        <p:spPr bwMode="auto">
          <a:xfrm>
            <a:off x="1016000" y="565150"/>
            <a:ext cx="2030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102" name="文本框 7"/>
          <p:cNvSpPr txBox="1">
            <a:spLocks noChangeArrowheads="1"/>
          </p:cNvSpPr>
          <p:nvPr/>
        </p:nvSpPr>
        <p:spPr bwMode="auto">
          <a:xfrm>
            <a:off x="1025525" y="946150"/>
            <a:ext cx="2490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sym typeface="Microsoft JhengHei UI Light" panose="020B0304030504040204" pitchFamily="34" charset="-120"/>
              </a:rPr>
              <a:t>The Vision of Strong Presentation</a:t>
            </a:r>
            <a:endParaRPr lang="zh-CN" altLang="en-US" sz="120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sym typeface="Microsoft JhengHei UI Light" panose="020B0304030504040204" pitchFamily="34" charset="-120"/>
            </a:endParaRPr>
          </a:p>
        </p:txBody>
      </p:sp>
      <p:sp>
        <p:nvSpPr>
          <p:cNvPr id="4103" name="椭圆 15"/>
          <p:cNvSpPr>
            <a:spLocks noChangeArrowheads="1"/>
          </p:cNvSpPr>
          <p:nvPr/>
        </p:nvSpPr>
        <p:spPr bwMode="auto">
          <a:xfrm>
            <a:off x="1138238" y="1778000"/>
            <a:ext cx="833437" cy="833438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4" name="椭圆 17"/>
          <p:cNvSpPr>
            <a:spLocks noChangeArrowheads="1"/>
          </p:cNvSpPr>
          <p:nvPr/>
        </p:nvSpPr>
        <p:spPr bwMode="auto">
          <a:xfrm>
            <a:off x="1138238" y="3165475"/>
            <a:ext cx="833437" cy="833438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5" name="椭圆 18"/>
          <p:cNvSpPr>
            <a:spLocks noChangeArrowheads="1"/>
          </p:cNvSpPr>
          <p:nvPr/>
        </p:nvSpPr>
        <p:spPr bwMode="auto">
          <a:xfrm>
            <a:off x="1138238" y="4554538"/>
            <a:ext cx="833437" cy="833437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6" name="矩形 22"/>
          <p:cNvSpPr>
            <a:spLocks noChangeArrowheads="1"/>
          </p:cNvSpPr>
          <p:nvPr/>
        </p:nvSpPr>
        <p:spPr bwMode="auto">
          <a:xfrm>
            <a:off x="-7938" y="64611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7" name="文本框 23"/>
          <p:cNvSpPr txBox="1">
            <a:spLocks noChangeArrowheads="1"/>
          </p:cNvSpPr>
          <p:nvPr/>
        </p:nvSpPr>
        <p:spPr bwMode="auto">
          <a:xfrm>
            <a:off x="2032000" y="1778000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08" name="矩形 25"/>
          <p:cNvSpPr>
            <a:spLocks noChangeArrowheads="1"/>
          </p:cNvSpPr>
          <p:nvPr/>
        </p:nvSpPr>
        <p:spPr bwMode="auto">
          <a:xfrm>
            <a:off x="2032000" y="2090738"/>
            <a:ext cx="3678238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09" name="文本框 26"/>
          <p:cNvSpPr txBox="1">
            <a:spLocks noChangeArrowheads="1"/>
          </p:cNvSpPr>
          <p:nvPr/>
        </p:nvSpPr>
        <p:spPr bwMode="auto">
          <a:xfrm>
            <a:off x="2032000" y="3167063"/>
            <a:ext cx="156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0" name="矩形 27"/>
          <p:cNvSpPr>
            <a:spLocks noChangeArrowheads="1"/>
          </p:cNvSpPr>
          <p:nvPr/>
        </p:nvSpPr>
        <p:spPr bwMode="auto">
          <a:xfrm>
            <a:off x="2032000" y="3479800"/>
            <a:ext cx="3678238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1" name="文本框 28"/>
          <p:cNvSpPr txBox="1">
            <a:spLocks noChangeArrowheads="1"/>
          </p:cNvSpPr>
          <p:nvPr/>
        </p:nvSpPr>
        <p:spPr bwMode="auto">
          <a:xfrm>
            <a:off x="2032000" y="4549775"/>
            <a:ext cx="1568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2" name="矩形 29"/>
          <p:cNvSpPr>
            <a:spLocks noChangeArrowheads="1"/>
          </p:cNvSpPr>
          <p:nvPr/>
        </p:nvSpPr>
        <p:spPr bwMode="auto">
          <a:xfrm>
            <a:off x="2032000" y="4860925"/>
            <a:ext cx="3678238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3" name="椭圆 30"/>
          <p:cNvSpPr>
            <a:spLocks noChangeArrowheads="1"/>
          </p:cNvSpPr>
          <p:nvPr/>
        </p:nvSpPr>
        <p:spPr bwMode="auto">
          <a:xfrm>
            <a:off x="6746875" y="1778000"/>
            <a:ext cx="831850" cy="833438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4" name="椭圆 31"/>
          <p:cNvSpPr>
            <a:spLocks noChangeArrowheads="1"/>
          </p:cNvSpPr>
          <p:nvPr/>
        </p:nvSpPr>
        <p:spPr bwMode="auto">
          <a:xfrm>
            <a:off x="6746875" y="3165475"/>
            <a:ext cx="831850" cy="833438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5" name="椭圆 32"/>
          <p:cNvSpPr>
            <a:spLocks noChangeArrowheads="1"/>
          </p:cNvSpPr>
          <p:nvPr/>
        </p:nvSpPr>
        <p:spPr bwMode="auto">
          <a:xfrm>
            <a:off x="6746875" y="4554538"/>
            <a:ext cx="831850" cy="833437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6" name="文本框 33"/>
          <p:cNvSpPr txBox="1">
            <a:spLocks noChangeArrowheads="1"/>
          </p:cNvSpPr>
          <p:nvPr/>
        </p:nvSpPr>
        <p:spPr bwMode="auto">
          <a:xfrm>
            <a:off x="7639050" y="1778000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7" name="矩形 34"/>
          <p:cNvSpPr>
            <a:spLocks noChangeArrowheads="1"/>
          </p:cNvSpPr>
          <p:nvPr/>
        </p:nvSpPr>
        <p:spPr bwMode="auto">
          <a:xfrm>
            <a:off x="7639050" y="2090738"/>
            <a:ext cx="3679825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8" name="文本框 35"/>
          <p:cNvSpPr txBox="1">
            <a:spLocks noChangeArrowheads="1"/>
          </p:cNvSpPr>
          <p:nvPr/>
        </p:nvSpPr>
        <p:spPr bwMode="auto">
          <a:xfrm>
            <a:off x="7639050" y="31670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9" name="矩形 36"/>
          <p:cNvSpPr>
            <a:spLocks noChangeArrowheads="1"/>
          </p:cNvSpPr>
          <p:nvPr/>
        </p:nvSpPr>
        <p:spPr bwMode="auto">
          <a:xfrm>
            <a:off x="7639050" y="3479800"/>
            <a:ext cx="3679825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20" name="文本框 37"/>
          <p:cNvSpPr txBox="1">
            <a:spLocks noChangeArrowheads="1"/>
          </p:cNvSpPr>
          <p:nvPr/>
        </p:nvSpPr>
        <p:spPr bwMode="auto">
          <a:xfrm>
            <a:off x="7639050" y="4549775"/>
            <a:ext cx="157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21" name="矩形 38"/>
          <p:cNvSpPr>
            <a:spLocks noChangeArrowheads="1"/>
          </p:cNvSpPr>
          <p:nvPr/>
        </p:nvSpPr>
        <p:spPr bwMode="auto">
          <a:xfrm>
            <a:off x="7639050" y="4860925"/>
            <a:ext cx="3679825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pic>
        <p:nvPicPr>
          <p:cNvPr id="4122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200342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3" name="图片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92488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4" name="图片 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781550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5" name="图片 4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201136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6" name="图片 4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3392488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7" name="图片 4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479266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0" y="0"/>
            <a:ext cx="12192000" cy="5416062"/>
          </a:xfrm>
          <a:prstGeom prst="rect">
            <a:avLst/>
          </a:prstGeom>
          <a:solidFill>
            <a:srgbClr val="2B2E37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1"/>
            <a:ext cx="12192000" cy="1639614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0" y="3428999"/>
            <a:ext cx="12192000" cy="3429001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24"/>
          <p:cNvSpPr txBox="1">
            <a:spLocks noChangeArrowheads="1"/>
          </p:cNvSpPr>
          <p:nvPr/>
        </p:nvSpPr>
        <p:spPr bwMode="auto">
          <a:xfrm>
            <a:off x="444682" y="581020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0" name="矩形 22"/>
          <p:cNvSpPr>
            <a:spLocks noChangeArrowheads="1"/>
          </p:cNvSpPr>
          <p:nvPr/>
        </p:nvSpPr>
        <p:spPr bwMode="auto">
          <a:xfrm>
            <a:off x="0" y="604248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2" name="文本框 24"/>
          <p:cNvSpPr txBox="1">
            <a:spLocks noChangeArrowheads="1"/>
          </p:cNvSpPr>
          <p:nvPr/>
        </p:nvSpPr>
        <p:spPr bwMode="auto">
          <a:xfrm>
            <a:off x="430213" y="4124030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445453" y="4750317"/>
            <a:ext cx="5650547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V="1">
            <a:off x="7848600" y="5917965"/>
            <a:ext cx="3526151" cy="49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595F6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矩形 55"/>
          <p:cNvSpPr/>
          <p:nvPr/>
        </p:nvSpPr>
        <p:spPr bwMode="auto">
          <a:xfrm>
            <a:off x="8214360" y="4592102"/>
            <a:ext cx="198120" cy="1332000"/>
          </a:xfrm>
          <a:prstGeom prst="rect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8778240" y="5029119"/>
            <a:ext cx="198120" cy="900000"/>
          </a:xfrm>
          <a:prstGeom prst="rect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9342120" y="4849345"/>
            <a:ext cx="198120" cy="1080000"/>
          </a:xfrm>
          <a:prstGeom prst="rect">
            <a:avLst/>
          </a:prstGeom>
          <a:solidFill>
            <a:srgbClr val="FF684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9900920" y="5210025"/>
            <a:ext cx="198120" cy="72000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10457180" y="5570705"/>
            <a:ext cx="198120" cy="360000"/>
          </a:xfrm>
          <a:prstGeom prst="rect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11014710" y="4729965"/>
            <a:ext cx="198120" cy="118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032837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615048" y="5952364"/>
            <a:ext cx="513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2011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17892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2012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73772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2013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29398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2014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085024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2015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756917" y="570495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11197" y="530742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711197" y="49557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60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711197" y="451083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80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1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0" y="1"/>
            <a:ext cx="12192000" cy="4498428"/>
          </a:xfrm>
          <a:prstGeom prst="rect">
            <a:avLst/>
          </a:prstGeom>
          <a:solidFill>
            <a:srgbClr val="2B2E37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4498429"/>
            <a:ext cx="12192000" cy="2359571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5723" y="16602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735723" y="2039014"/>
            <a:ext cx="4945392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5723" y="47968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735723" y="5166190"/>
            <a:ext cx="61280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353712" y="4103003"/>
            <a:ext cx="833437" cy="833438"/>
            <a:chOff x="7353712" y="4112156"/>
            <a:chExt cx="833437" cy="833438"/>
          </a:xfrm>
        </p:grpSpPr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7353712" y="4112156"/>
              <a:ext cx="833437" cy="833438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3" name="图片 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487" y="4337581"/>
              <a:ext cx="374650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8414162" y="4103003"/>
            <a:ext cx="833437" cy="833438"/>
            <a:chOff x="8414162" y="4112156"/>
            <a:chExt cx="833437" cy="833438"/>
          </a:xfrm>
        </p:grpSpPr>
        <p:sp>
          <p:nvSpPr>
            <p:cNvPr id="10" name="椭圆 17"/>
            <p:cNvSpPr>
              <a:spLocks noChangeArrowheads="1"/>
            </p:cNvSpPr>
            <p:nvPr/>
          </p:nvSpPr>
          <p:spPr bwMode="auto">
            <a:xfrm>
              <a:off x="8414162" y="4112156"/>
              <a:ext cx="833437" cy="833438"/>
            </a:xfrm>
            <a:prstGeom prst="ellipse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4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524" y="4339169"/>
              <a:ext cx="373063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组合 18"/>
          <p:cNvGrpSpPr/>
          <p:nvPr/>
        </p:nvGrpSpPr>
        <p:grpSpPr>
          <a:xfrm>
            <a:off x="9476199" y="4103004"/>
            <a:ext cx="833437" cy="833437"/>
            <a:chOff x="9476199" y="4093850"/>
            <a:chExt cx="833437" cy="833437"/>
          </a:xfrm>
        </p:grpSpPr>
        <p:sp>
          <p:nvSpPr>
            <p:cNvPr id="11" name="椭圆 18"/>
            <p:cNvSpPr>
              <a:spLocks noChangeArrowheads="1"/>
            </p:cNvSpPr>
            <p:nvPr/>
          </p:nvSpPr>
          <p:spPr bwMode="auto">
            <a:xfrm>
              <a:off x="9476199" y="4093850"/>
              <a:ext cx="833437" cy="833437"/>
            </a:xfrm>
            <a:prstGeom prst="ellipse">
              <a:avLst/>
            </a:prstGeom>
            <a:solidFill>
              <a:srgbClr val="01B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5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561" y="4320862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/>
          <p:nvPr/>
        </p:nvGrpSpPr>
        <p:grpSpPr>
          <a:xfrm>
            <a:off x="10538236" y="4103003"/>
            <a:ext cx="831850" cy="833438"/>
            <a:chOff x="10538236" y="4105806"/>
            <a:chExt cx="831850" cy="833438"/>
          </a:xfrm>
        </p:grpSpPr>
        <p:sp>
          <p:nvSpPr>
            <p:cNvPr id="12" name="椭圆 30"/>
            <p:cNvSpPr>
              <a:spLocks noChangeArrowheads="1"/>
            </p:cNvSpPr>
            <p:nvPr/>
          </p:nvSpPr>
          <p:spPr bwMode="auto">
            <a:xfrm>
              <a:off x="10538236" y="4105806"/>
              <a:ext cx="831850" cy="833438"/>
            </a:xfrm>
            <a:prstGeom prst="ellipse">
              <a:avLst/>
            </a:prstGeom>
            <a:solidFill>
              <a:srgbClr val="FF6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6" name="图片 4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836" y="4339169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矩形 22"/>
          <p:cNvSpPr>
            <a:spLocks noChangeArrowheads="1"/>
          </p:cNvSpPr>
          <p:nvPr/>
        </p:nvSpPr>
        <p:spPr bwMode="auto">
          <a:xfrm rot="10800000">
            <a:off x="0" y="1660225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737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573720" y="2143178"/>
            <a:ext cx="2953064" cy="2922612"/>
            <a:chOff x="4611133" y="1967693"/>
            <a:chExt cx="2953064" cy="2922612"/>
          </a:xfrm>
        </p:grpSpPr>
        <p:sp>
          <p:nvSpPr>
            <p:cNvPr id="12" name="任意多边形 11"/>
            <p:cNvSpPr/>
            <p:nvPr/>
          </p:nvSpPr>
          <p:spPr bwMode="auto">
            <a:xfrm>
              <a:off x="4611133" y="1967693"/>
              <a:ext cx="1415006" cy="1415006"/>
            </a:xfrm>
            <a:custGeom>
              <a:avLst/>
              <a:gdLst>
                <a:gd name="connsiteX0" fmla="*/ 0 w 1415006"/>
                <a:gd name="connsiteY0" fmla="*/ 0 h 1415006"/>
                <a:gd name="connsiteX1" fmla="*/ 707503 w 1415006"/>
                <a:gd name="connsiteY1" fmla="*/ 0 h 1415006"/>
                <a:gd name="connsiteX2" fmla="*/ 1415006 w 1415006"/>
                <a:gd name="connsiteY2" fmla="*/ 707503 h 1415006"/>
                <a:gd name="connsiteX3" fmla="*/ 1409557 w 1415006"/>
                <a:gd name="connsiteY3" fmla="*/ 761558 h 1415006"/>
                <a:gd name="connsiteX4" fmla="*/ 1310652 w 1415006"/>
                <a:gd name="connsiteY4" fmla="*/ 771451 h 1415006"/>
                <a:gd name="connsiteX5" fmla="*/ 795466 w 1415006"/>
                <a:gd name="connsiteY5" fmla="*/ 1282616 h 1415006"/>
                <a:gd name="connsiteX6" fmla="*/ 782786 w 1415006"/>
                <a:gd name="connsiteY6" fmla="*/ 1407417 h 1415006"/>
                <a:gd name="connsiteX7" fmla="*/ 707503 w 1415006"/>
                <a:gd name="connsiteY7" fmla="*/ 1415006 h 1415006"/>
                <a:gd name="connsiteX8" fmla="*/ 0 w 1415006"/>
                <a:gd name="connsiteY8" fmla="*/ 707503 h 1415006"/>
                <a:gd name="connsiteX9" fmla="*/ 0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0" y="0"/>
                  </a:moveTo>
                  <a:lnTo>
                    <a:pt x="707503" y="0"/>
                  </a:lnTo>
                  <a:cubicBezTo>
                    <a:pt x="1098246" y="0"/>
                    <a:pt x="1415006" y="316760"/>
                    <a:pt x="1415006" y="707503"/>
                  </a:cubicBezTo>
                  <a:lnTo>
                    <a:pt x="1409557" y="761558"/>
                  </a:lnTo>
                  <a:lnTo>
                    <a:pt x="1310652" y="771451"/>
                  </a:lnTo>
                  <a:cubicBezTo>
                    <a:pt x="1052059" y="823954"/>
                    <a:pt x="848382" y="1026041"/>
                    <a:pt x="795466" y="1282616"/>
                  </a:cubicBezTo>
                  <a:lnTo>
                    <a:pt x="782786" y="1407417"/>
                  </a:lnTo>
                  <a:lnTo>
                    <a:pt x="707503" y="1415006"/>
                  </a:lnTo>
                  <a:cubicBezTo>
                    <a:pt x="316760" y="1415006"/>
                    <a:pt x="0" y="1098246"/>
                    <a:pt x="0" y="7075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6131689" y="1967693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1415006 w 1415006"/>
                <a:gd name="connsiteY1" fmla="*/ 0 h 1415006"/>
                <a:gd name="connsiteX2" fmla="*/ 1415006 w 1415006"/>
                <a:gd name="connsiteY2" fmla="*/ 707503 h 1415006"/>
                <a:gd name="connsiteX3" fmla="*/ 707503 w 1415006"/>
                <a:gd name="connsiteY3" fmla="*/ 1415006 h 1415006"/>
                <a:gd name="connsiteX4" fmla="*/ 677890 w 1415006"/>
                <a:gd name="connsiteY4" fmla="*/ 1412021 h 1415006"/>
                <a:gd name="connsiteX5" fmla="*/ 664742 w 1415006"/>
                <a:gd name="connsiteY5" fmla="*/ 1282616 h 1415006"/>
                <a:gd name="connsiteX6" fmla="*/ 16126 w 1415006"/>
                <a:gd name="connsiteY6" fmla="*/ 758105 h 1415006"/>
                <a:gd name="connsiteX7" fmla="*/ 5211 w 1415006"/>
                <a:gd name="connsiteY7" fmla="*/ 759197 h 1415006"/>
                <a:gd name="connsiteX8" fmla="*/ 0 w 1415006"/>
                <a:gd name="connsiteY8" fmla="*/ 707503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lnTo>
                    <a:pt x="1415006" y="0"/>
                  </a:lnTo>
                  <a:lnTo>
                    <a:pt x="1415006" y="707503"/>
                  </a:lnTo>
                  <a:cubicBezTo>
                    <a:pt x="1415006" y="1098246"/>
                    <a:pt x="1098246" y="1415006"/>
                    <a:pt x="707503" y="1415006"/>
                  </a:cubicBezTo>
                  <a:lnTo>
                    <a:pt x="677890" y="1412021"/>
                  </a:lnTo>
                  <a:lnTo>
                    <a:pt x="664742" y="1282616"/>
                  </a:lnTo>
                  <a:cubicBezTo>
                    <a:pt x="603007" y="983279"/>
                    <a:pt x="336070" y="758105"/>
                    <a:pt x="16126" y="758105"/>
                  </a:cubicBezTo>
                  <a:lnTo>
                    <a:pt x="5211" y="759197"/>
                  </a:lnTo>
                  <a:lnTo>
                    <a:pt x="0" y="707503"/>
                  </a:lnTo>
                  <a:cubicBezTo>
                    <a:pt x="0" y="316760"/>
                    <a:pt x="316760" y="0"/>
                    <a:pt x="707503" y="0"/>
                  </a:cubicBezTo>
                  <a:close/>
                </a:path>
              </a:pathLst>
            </a:cu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 bwMode="auto">
            <a:xfrm>
              <a:off x="4627259" y="3475299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766494 w 1415006"/>
                <a:gd name="connsiteY1" fmla="*/ 5947 h 1415006"/>
                <a:gd name="connsiteX2" fmla="*/ 779340 w 1415006"/>
                <a:gd name="connsiteY2" fmla="*/ 132386 h 1415006"/>
                <a:gd name="connsiteX3" fmla="*/ 1294526 w 1415006"/>
                <a:gd name="connsiteY3" fmla="*/ 643551 h 1415006"/>
                <a:gd name="connsiteX4" fmla="*/ 1409721 w 1415006"/>
                <a:gd name="connsiteY4" fmla="*/ 655073 h 1415006"/>
                <a:gd name="connsiteX5" fmla="*/ 1415006 w 1415006"/>
                <a:gd name="connsiteY5" fmla="*/ 707503 h 1415006"/>
                <a:gd name="connsiteX6" fmla="*/ 707503 w 1415006"/>
                <a:gd name="connsiteY6" fmla="*/ 1415006 h 1415006"/>
                <a:gd name="connsiteX7" fmla="*/ 0 w 1415006"/>
                <a:gd name="connsiteY7" fmla="*/ 1415006 h 1415006"/>
                <a:gd name="connsiteX8" fmla="*/ 0 w 1415006"/>
                <a:gd name="connsiteY8" fmla="*/ 707503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lnTo>
                    <a:pt x="766494" y="5947"/>
                  </a:lnTo>
                  <a:lnTo>
                    <a:pt x="779340" y="132386"/>
                  </a:lnTo>
                  <a:cubicBezTo>
                    <a:pt x="832256" y="388961"/>
                    <a:pt x="1035933" y="591048"/>
                    <a:pt x="1294526" y="643551"/>
                  </a:cubicBezTo>
                  <a:lnTo>
                    <a:pt x="1409721" y="655073"/>
                  </a:lnTo>
                  <a:lnTo>
                    <a:pt x="1415006" y="707503"/>
                  </a:lnTo>
                  <a:cubicBezTo>
                    <a:pt x="1415006" y="1098246"/>
                    <a:pt x="1098246" y="1415006"/>
                    <a:pt x="707503" y="1415006"/>
                  </a:cubicBezTo>
                  <a:lnTo>
                    <a:pt x="0" y="1415006"/>
                  </a:lnTo>
                  <a:lnTo>
                    <a:pt x="0" y="707503"/>
                  </a:lnTo>
                  <a:cubicBezTo>
                    <a:pt x="0" y="316760"/>
                    <a:pt x="316760" y="0"/>
                    <a:pt x="707503" y="0"/>
                  </a:cubicBezTo>
                  <a:close/>
                </a:path>
              </a:pathLst>
            </a:cu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6149191" y="3475299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1415006 w 1415006"/>
                <a:gd name="connsiteY1" fmla="*/ 707503 h 1415006"/>
                <a:gd name="connsiteX2" fmla="*/ 1415006 w 1415006"/>
                <a:gd name="connsiteY2" fmla="*/ 1415006 h 1415006"/>
                <a:gd name="connsiteX3" fmla="*/ 707503 w 1415006"/>
                <a:gd name="connsiteY3" fmla="*/ 1415006 h 1415006"/>
                <a:gd name="connsiteX4" fmla="*/ 0 w 1415006"/>
                <a:gd name="connsiteY4" fmla="*/ 707503 h 1415006"/>
                <a:gd name="connsiteX5" fmla="*/ 5168 w 1415006"/>
                <a:gd name="connsiteY5" fmla="*/ 656243 h 1415006"/>
                <a:gd name="connsiteX6" fmla="*/ 132054 w 1415006"/>
                <a:gd name="connsiteY6" fmla="*/ 643551 h 1415006"/>
                <a:gd name="connsiteX7" fmla="*/ 647240 w 1415006"/>
                <a:gd name="connsiteY7" fmla="*/ 132386 h 1415006"/>
                <a:gd name="connsiteX8" fmla="*/ 660207 w 1415006"/>
                <a:gd name="connsiteY8" fmla="*/ 4768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cubicBezTo>
                    <a:pt x="1098246" y="0"/>
                    <a:pt x="1415006" y="316760"/>
                    <a:pt x="1415006" y="707503"/>
                  </a:cubicBezTo>
                  <a:lnTo>
                    <a:pt x="1415006" y="1415006"/>
                  </a:lnTo>
                  <a:lnTo>
                    <a:pt x="707503" y="1415006"/>
                  </a:lnTo>
                  <a:cubicBezTo>
                    <a:pt x="316760" y="1415006"/>
                    <a:pt x="0" y="1098246"/>
                    <a:pt x="0" y="707503"/>
                  </a:cubicBezTo>
                  <a:lnTo>
                    <a:pt x="5168" y="656243"/>
                  </a:lnTo>
                  <a:lnTo>
                    <a:pt x="132054" y="643551"/>
                  </a:lnTo>
                  <a:cubicBezTo>
                    <a:pt x="390648" y="591048"/>
                    <a:pt x="594325" y="388961"/>
                    <a:pt x="647240" y="132386"/>
                  </a:cubicBezTo>
                  <a:lnTo>
                    <a:pt x="660207" y="4768"/>
                  </a:lnTo>
                  <a:lnTo>
                    <a:pt x="707503" y="0"/>
                  </a:lnTo>
                  <a:close/>
                </a:path>
              </a:pathLst>
            </a:custGeom>
            <a:solidFill>
              <a:srgbClr val="FF684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5483029" y="2816300"/>
              <a:ext cx="1225399" cy="1225399"/>
            </a:xfrm>
            <a:prstGeom prst="ellipse">
              <a:avLst/>
            </a:prstGeom>
            <a:solidFill>
              <a:srgbClr val="595F6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66" y="2561497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66" y="4170962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15" y="4217184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15" y="2590110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24"/>
          <p:cNvSpPr txBox="1"/>
          <p:nvPr/>
        </p:nvSpPr>
        <p:spPr>
          <a:xfrm>
            <a:off x="3872260" y="248963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B64D"/>
                </a:solidFill>
              </a:rPr>
              <a:t>01</a:t>
            </a:r>
            <a:endParaRPr lang="zh-CN" altLang="en-US" sz="2400">
              <a:solidFill>
                <a:srgbClr val="FFB64D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8923" y="22836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120685" y="2619407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3872260" y="419886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4F63"/>
                </a:solidFill>
              </a:rPr>
              <a:t>02</a:t>
            </a:r>
            <a:endParaRPr lang="zh-CN" altLang="en-US" sz="2400">
              <a:solidFill>
                <a:srgbClr val="FF4F63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88923" y="3992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7" name="矩形 16"/>
          <p:cNvSpPr/>
          <p:nvPr/>
        </p:nvSpPr>
        <p:spPr>
          <a:xfrm>
            <a:off x="1120685" y="4328637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/>
          </a:p>
        </p:txBody>
      </p:sp>
      <p:sp>
        <p:nvSpPr>
          <p:cNvPr id="19" name="文本框 18"/>
          <p:cNvSpPr txBox="1"/>
          <p:nvPr/>
        </p:nvSpPr>
        <p:spPr>
          <a:xfrm>
            <a:off x="7775661" y="248963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01B06D"/>
                </a:solidFill>
              </a:rPr>
              <a:t>03</a:t>
            </a:r>
            <a:endParaRPr lang="zh-CN" altLang="en-US" sz="2400">
              <a:solidFill>
                <a:srgbClr val="01B06D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86657" y="22836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8286657" y="2649310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7775661" y="419886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6849"/>
                </a:solidFill>
              </a:rPr>
              <a:t>04</a:t>
            </a:r>
            <a:endParaRPr lang="zh-CN" altLang="en-US" sz="2400">
              <a:solidFill>
                <a:srgbClr val="FF6849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86657" y="3992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8286657" y="4358540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/>
          </a:p>
        </p:txBody>
      </p:sp>
      <p:pic>
        <p:nvPicPr>
          <p:cNvPr id="31" name="图片 4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345099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3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227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20" y="1067282"/>
            <a:ext cx="6033053" cy="603305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01390" y="1876632"/>
            <a:ext cx="833437" cy="833438"/>
            <a:chOff x="7353712" y="4112156"/>
            <a:chExt cx="833437" cy="833438"/>
          </a:xfrm>
        </p:grpSpPr>
        <p:sp>
          <p:nvSpPr>
            <p:cNvPr id="4" name="椭圆 15"/>
            <p:cNvSpPr>
              <a:spLocks noChangeArrowheads="1"/>
            </p:cNvSpPr>
            <p:nvPr/>
          </p:nvSpPr>
          <p:spPr bwMode="auto">
            <a:xfrm>
              <a:off x="7353712" y="4112156"/>
              <a:ext cx="833437" cy="833438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5" name="图片 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487" y="4337581"/>
              <a:ext cx="374650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204673" y="2935495"/>
            <a:ext cx="833437" cy="833438"/>
            <a:chOff x="8414162" y="4112156"/>
            <a:chExt cx="833437" cy="833438"/>
          </a:xfrm>
        </p:grpSpPr>
        <p:sp>
          <p:nvSpPr>
            <p:cNvPr id="7" name="椭圆 17"/>
            <p:cNvSpPr>
              <a:spLocks noChangeArrowheads="1"/>
            </p:cNvSpPr>
            <p:nvPr/>
          </p:nvSpPr>
          <p:spPr bwMode="auto">
            <a:xfrm>
              <a:off x="8414162" y="4112156"/>
              <a:ext cx="833437" cy="833438"/>
            </a:xfrm>
            <a:prstGeom prst="ellipse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8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524" y="4339169"/>
              <a:ext cx="373063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1201390" y="3994358"/>
            <a:ext cx="833437" cy="833437"/>
            <a:chOff x="9476199" y="4093850"/>
            <a:chExt cx="833437" cy="833437"/>
          </a:xfrm>
        </p:grpSpPr>
        <p:sp>
          <p:nvSpPr>
            <p:cNvPr id="10" name="椭圆 18"/>
            <p:cNvSpPr>
              <a:spLocks noChangeArrowheads="1"/>
            </p:cNvSpPr>
            <p:nvPr/>
          </p:nvSpPr>
          <p:spPr bwMode="auto">
            <a:xfrm>
              <a:off x="9476199" y="4093850"/>
              <a:ext cx="833437" cy="833437"/>
            </a:xfrm>
            <a:prstGeom prst="ellipse">
              <a:avLst/>
            </a:prstGeom>
            <a:solidFill>
              <a:srgbClr val="01B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1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561" y="4320862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202977" y="5053220"/>
            <a:ext cx="831850" cy="833438"/>
            <a:chOff x="10538236" y="4105806"/>
            <a:chExt cx="831850" cy="833438"/>
          </a:xfrm>
        </p:grpSpPr>
        <p:sp>
          <p:nvSpPr>
            <p:cNvPr id="13" name="椭圆 30"/>
            <p:cNvSpPr>
              <a:spLocks noChangeArrowheads="1"/>
            </p:cNvSpPr>
            <p:nvPr/>
          </p:nvSpPr>
          <p:spPr bwMode="auto">
            <a:xfrm>
              <a:off x="10538236" y="4105806"/>
              <a:ext cx="831850" cy="833438"/>
            </a:xfrm>
            <a:prstGeom prst="ellipse">
              <a:avLst/>
            </a:prstGeom>
            <a:solidFill>
              <a:srgbClr val="FF6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4" name="图片 4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836" y="4339169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文本框 14"/>
          <p:cNvSpPr txBox="1"/>
          <p:nvPr/>
        </p:nvSpPr>
        <p:spPr>
          <a:xfrm>
            <a:off x="2157273" y="18269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2157272" y="2166452"/>
            <a:ext cx="3985111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157273" y="2911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2157273" y="3251469"/>
            <a:ext cx="3985110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157273" y="39969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2157273" y="4336486"/>
            <a:ext cx="3985110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157273" y="50819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2157272" y="5421503"/>
            <a:ext cx="4054685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23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4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538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 bwMode="auto">
          <a:xfrm>
            <a:off x="1395685" y="1757096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7981 w 2102069"/>
              <a:gd name="connsiteY3" fmla="*/ 1440000 h 1440000"/>
              <a:gd name="connsiteX4" fmla="*/ 1615346 w 2102069"/>
              <a:gd name="connsiteY4" fmla="*/ 1413854 h 1440000"/>
              <a:gd name="connsiteX5" fmla="*/ 1054169 w 2102069"/>
              <a:gd name="connsiteY5" fmla="*/ 956482 h 1440000"/>
              <a:gd name="connsiteX6" fmla="*/ 492993 w 2102069"/>
              <a:gd name="connsiteY6" fmla="*/ 1413854 h 1440000"/>
              <a:gd name="connsiteX7" fmla="*/ 490357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7981" y="1440000"/>
                </a:lnTo>
                <a:lnTo>
                  <a:pt x="1615346" y="1413854"/>
                </a:lnTo>
                <a:cubicBezTo>
                  <a:pt x="1561933" y="1152833"/>
                  <a:pt x="1330981" y="956482"/>
                  <a:pt x="1054169" y="956482"/>
                </a:cubicBezTo>
                <a:cubicBezTo>
                  <a:pt x="777358" y="956482"/>
                  <a:pt x="546405" y="1152833"/>
                  <a:pt x="492993" y="1413854"/>
                </a:cubicBezTo>
                <a:lnTo>
                  <a:pt x="490357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任意多边形 31"/>
          <p:cNvSpPr/>
          <p:nvPr/>
        </p:nvSpPr>
        <p:spPr bwMode="auto">
          <a:xfrm>
            <a:off x="3821084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7981 w 2102069"/>
              <a:gd name="connsiteY3" fmla="*/ 1440000 h 1440000"/>
              <a:gd name="connsiteX4" fmla="*/ 1615346 w 2102069"/>
              <a:gd name="connsiteY4" fmla="*/ 1413855 h 1440000"/>
              <a:gd name="connsiteX5" fmla="*/ 1054169 w 2102069"/>
              <a:gd name="connsiteY5" fmla="*/ 956483 h 1440000"/>
              <a:gd name="connsiteX6" fmla="*/ 492993 w 2102069"/>
              <a:gd name="connsiteY6" fmla="*/ 1413855 h 1440000"/>
              <a:gd name="connsiteX7" fmla="*/ 490357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7981" y="1440000"/>
                </a:lnTo>
                <a:lnTo>
                  <a:pt x="1615346" y="1413855"/>
                </a:lnTo>
                <a:cubicBezTo>
                  <a:pt x="1561933" y="1152834"/>
                  <a:pt x="1330981" y="956483"/>
                  <a:pt x="1054169" y="956483"/>
                </a:cubicBezTo>
                <a:cubicBezTo>
                  <a:pt x="777358" y="956483"/>
                  <a:pt x="546406" y="1152834"/>
                  <a:pt x="492993" y="1413855"/>
                </a:cubicBezTo>
                <a:lnTo>
                  <a:pt x="490357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任意多边形 33"/>
          <p:cNvSpPr/>
          <p:nvPr/>
        </p:nvSpPr>
        <p:spPr bwMode="auto">
          <a:xfrm>
            <a:off x="6246483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4845 w 2102069"/>
              <a:gd name="connsiteY3" fmla="*/ 1440000 h 1440000"/>
              <a:gd name="connsiteX4" fmla="*/ 1612210 w 2102069"/>
              <a:gd name="connsiteY4" fmla="*/ 1413855 h 1440000"/>
              <a:gd name="connsiteX5" fmla="*/ 1051033 w 2102069"/>
              <a:gd name="connsiteY5" fmla="*/ 956483 h 1440000"/>
              <a:gd name="connsiteX6" fmla="*/ 489857 w 2102069"/>
              <a:gd name="connsiteY6" fmla="*/ 1413855 h 1440000"/>
              <a:gd name="connsiteX7" fmla="*/ 487221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4845" y="1440000"/>
                </a:lnTo>
                <a:lnTo>
                  <a:pt x="1612210" y="1413855"/>
                </a:lnTo>
                <a:cubicBezTo>
                  <a:pt x="1558797" y="1152834"/>
                  <a:pt x="1327845" y="956483"/>
                  <a:pt x="1051033" y="956483"/>
                </a:cubicBezTo>
                <a:cubicBezTo>
                  <a:pt x="774222" y="956483"/>
                  <a:pt x="543270" y="1152834"/>
                  <a:pt x="489857" y="1413855"/>
                </a:cubicBezTo>
                <a:lnTo>
                  <a:pt x="487221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任意多边形 34"/>
          <p:cNvSpPr/>
          <p:nvPr/>
        </p:nvSpPr>
        <p:spPr bwMode="auto">
          <a:xfrm>
            <a:off x="8671882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4846 w 2102069"/>
              <a:gd name="connsiteY3" fmla="*/ 1440000 h 1440000"/>
              <a:gd name="connsiteX4" fmla="*/ 1612210 w 2102069"/>
              <a:gd name="connsiteY4" fmla="*/ 1413855 h 1440000"/>
              <a:gd name="connsiteX5" fmla="*/ 1051034 w 2102069"/>
              <a:gd name="connsiteY5" fmla="*/ 956483 h 1440000"/>
              <a:gd name="connsiteX6" fmla="*/ 489858 w 2102069"/>
              <a:gd name="connsiteY6" fmla="*/ 1413855 h 1440000"/>
              <a:gd name="connsiteX7" fmla="*/ 487222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4846" y="1440000"/>
                </a:lnTo>
                <a:lnTo>
                  <a:pt x="1612210" y="1413855"/>
                </a:lnTo>
                <a:cubicBezTo>
                  <a:pt x="1558798" y="1152834"/>
                  <a:pt x="1327845" y="956483"/>
                  <a:pt x="1051034" y="956483"/>
                </a:cubicBezTo>
                <a:cubicBezTo>
                  <a:pt x="774223" y="956483"/>
                  <a:pt x="543270" y="1152834"/>
                  <a:pt x="489858" y="1413855"/>
                </a:cubicBezTo>
                <a:lnTo>
                  <a:pt x="487222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684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95684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821083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246483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671882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93" y="222450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85" y="2226093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728" y="2224505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192" y="222609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2123552" y="28016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48950" y="280328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74351" y="28032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399750" y="28016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61887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872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5126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9380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6" name="矩形 35"/>
          <p:cNvSpPr/>
          <p:nvPr/>
        </p:nvSpPr>
        <p:spPr>
          <a:xfrm>
            <a:off x="1490357" y="3946053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26266" y="3935438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51666" y="3946053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777065" y="3930364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1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564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6120448" y="1757095"/>
            <a:ext cx="2448000" cy="178308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600048" y="1757095"/>
            <a:ext cx="2448000" cy="178308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630688" y="3580815"/>
            <a:ext cx="2448000" cy="178308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181568" y="3580815"/>
            <a:ext cx="2412000" cy="1782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1568" y="1757095"/>
            <a:ext cx="4888080" cy="1783080"/>
            <a:chOff x="1157120" y="1645920"/>
            <a:chExt cx="4898240" cy="1783080"/>
          </a:xfrm>
        </p:grpSpPr>
        <p:sp>
          <p:nvSpPr>
            <p:cNvPr id="3" name="矩形 2"/>
            <p:cNvSpPr/>
            <p:nvPr/>
          </p:nvSpPr>
          <p:spPr bwMode="auto">
            <a:xfrm>
              <a:off x="1158240" y="1645920"/>
              <a:ext cx="4897120" cy="178308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157120" y="1645920"/>
              <a:ext cx="4897120" cy="1783080"/>
            </a:xfrm>
            <a:prstGeom prst="rect">
              <a:avLst/>
            </a:prstGeom>
            <a:solidFill>
              <a:srgbClr val="595F6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30608" y="3580815"/>
            <a:ext cx="4907280" cy="1793240"/>
            <a:chOff x="6096000" y="3469640"/>
            <a:chExt cx="4907280" cy="1793240"/>
          </a:xfrm>
        </p:grpSpPr>
        <p:sp>
          <p:nvSpPr>
            <p:cNvPr id="4" name="矩形 3"/>
            <p:cNvSpPr/>
            <p:nvPr/>
          </p:nvSpPr>
          <p:spPr bwMode="auto">
            <a:xfrm>
              <a:off x="6096000" y="3469640"/>
              <a:ext cx="4897120" cy="178308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106160" y="3479800"/>
              <a:ext cx="4897120" cy="1783080"/>
            </a:xfrm>
            <a:prstGeom prst="rect">
              <a:avLst/>
            </a:prstGeom>
            <a:solidFill>
              <a:srgbClr val="595F6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51678" y="20822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351678" y="2410908"/>
            <a:ext cx="2115730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基于演示设计的一站式在线演示素材销售、服务交易系统</a:t>
            </a:r>
            <a:endParaRPr lang="zh-CN" altLang="en-US" sz="1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5" name="图片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45" y="265350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椭圆 15"/>
          <p:cNvSpPr/>
          <p:nvPr/>
        </p:nvSpPr>
        <p:spPr bwMode="auto">
          <a:xfrm>
            <a:off x="8911830" y="2546984"/>
            <a:ext cx="589280" cy="58928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78196" y="20794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存款余额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532710" y="26181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800000000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73278" y="38094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1373278" y="4138108"/>
            <a:ext cx="2115730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基于演示设计的一站式在线演示素材销售、服务交易系统</a:t>
            </a:r>
            <a:endParaRPr lang="zh-CN" altLang="en-US" sz="1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954131" y="4340224"/>
            <a:ext cx="589280" cy="58928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20497" y="3872648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理财余额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575011" y="44113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800000000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487" y="4463012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3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7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8533" y="289978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3960" y="3330078"/>
            <a:ext cx="981456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本模板为职场大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话（演界网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：强者视觉）原创模板，请勿商用。扫面上面的二维码关注微信公众号，定期更新原创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模板及教程。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19138" y="4077169"/>
            <a:ext cx="260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Vision Of Strong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69824" y="4488654"/>
            <a:ext cx="1452351" cy="305596"/>
            <a:chOff x="5211208" y="4488642"/>
            <a:chExt cx="1788080" cy="376238"/>
          </a:xfrm>
        </p:grpSpPr>
        <p:pic>
          <p:nvPicPr>
            <p:cNvPr id="12" name="图片 4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208" y="4488642"/>
              <a:ext cx="374650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510" y="4490230"/>
              <a:ext cx="373063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225" y="4491817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4019340" y="1583046"/>
            <a:ext cx="4153320" cy="1144368"/>
            <a:chOff x="4797640" y="1583046"/>
            <a:chExt cx="4153320" cy="114436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640" y="1583046"/>
              <a:ext cx="1144368" cy="114436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248153" y="1821011"/>
              <a:ext cx="2702807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微信公众号：职场大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话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更多精彩，敬请扫描！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31058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职场大P话（强者视觉 ）</a:t>
            </a:r>
          </a:p>
          <a:p>
            <a:r>
              <a:rPr lang="zh-CN" altLang="en-US" dirty="0">
                <a:hlinkClick r:id="rId2"/>
              </a:rPr>
              <a:t>http://vos.yanj.cn/</a:t>
            </a:r>
            <a:r>
              <a:rPr lang="zh-CN" altLang="en-US" dirty="0"/>
              <a:t>     原创</a:t>
            </a:r>
            <a:r>
              <a:rPr lang="en-US" altLang="zh-CN" dirty="0" err="1"/>
              <a:t>ppt</a:t>
            </a:r>
            <a:r>
              <a:rPr lang="zh-CN" altLang="en-US" dirty="0"/>
              <a:t>模板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51PPT</a:t>
            </a:r>
            <a:r>
              <a:rPr lang="zh-CN" altLang="en-US" dirty="0"/>
              <a:t>模板网    </a:t>
            </a:r>
            <a:r>
              <a:rPr lang="en-US" altLang="zh-CN" dirty="0">
                <a:hlinkClick r:id="rId3"/>
              </a:rPr>
              <a:t>www.51pptmoban.com</a:t>
            </a:r>
            <a:r>
              <a:rPr lang="en-US" altLang="zh-CN" dirty="0"/>
              <a:t>   </a:t>
            </a:r>
            <a:r>
              <a:rPr lang="zh-CN" altLang="en-US" dirty="0"/>
              <a:t>授权发布</a:t>
            </a:r>
          </a:p>
        </p:txBody>
      </p:sp>
    </p:spTree>
    <p:extLst>
      <p:ext uri="{BB962C8B-B14F-4D97-AF65-F5344CB8AC3E}">
        <p14:creationId xmlns:p14="http://schemas.microsoft.com/office/powerpoint/2010/main" val="230217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807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</a:t>
            </a:r>
          </a:p>
        </p:txBody>
      </p:sp>
      <p:sp>
        <p:nvSpPr>
          <p:cNvPr id="6169" name="矩形 43"/>
          <p:cNvSpPr>
            <a:spLocks noChangeArrowheads="1"/>
          </p:cNvSpPr>
          <p:nvPr/>
        </p:nvSpPr>
        <p:spPr bwMode="auto">
          <a:xfrm>
            <a:off x="1040690" y="2378985"/>
            <a:ext cx="10821881" cy="41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本案例使用数据抓取工具抓去了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年拉钩网上数据分析职位以及数据挖掘职位的相关信息。</a:t>
            </a: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94436" y="3309938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4" name="文本框 42">
            <a:extLst>
              <a:ext uri="{FF2B5EF4-FFF2-40B4-BE49-F238E27FC236}">
                <a16:creationId xmlns:a16="http://schemas.microsoft.com/office/drawing/2014/main" id="{D04114DA-D4EB-4A2D-A05F-7586E9A4E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7" y="3502965"/>
            <a:ext cx="18071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sp>
        <p:nvSpPr>
          <p:cNvPr id="35" name="矩形 43">
            <a:extLst>
              <a:ext uri="{FF2B5EF4-FFF2-40B4-BE49-F238E27FC236}">
                <a16:creationId xmlns:a16="http://schemas.microsoft.com/office/drawing/2014/main" id="{1171CAB3-DE00-4CDB-882D-EF23B16E7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558" y="4201134"/>
            <a:ext cx="10821881" cy="11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本案例使用合计使用了接近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条左右数据。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数据涵盖了北京、上海、深圳、广州、杭州、成都、武汉、西安这几个城市的招聘数据。</a:t>
            </a:r>
          </a:p>
        </p:txBody>
      </p:sp>
    </p:spTree>
    <p:extLst>
      <p:ext uri="{BB962C8B-B14F-4D97-AF65-F5344CB8AC3E}">
        <p14:creationId xmlns:p14="http://schemas.microsoft.com/office/powerpoint/2010/main" val="1346188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54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招聘职位：字符串变量，如数据分析师，数据挖掘师等。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公司名称：字符串变量，如爱奇艺，字节跳动等。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26">
            <a:extLst>
              <a:ext uri="{FF2B5EF4-FFF2-40B4-BE49-F238E27FC236}">
                <a16:creationId xmlns:a16="http://schemas.microsoft.com/office/drawing/2014/main" id="{4354E3EE-A5D7-45C0-ABCA-A61E30102365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158245"/>
            <a:ext cx="1744662" cy="71437"/>
            <a:chOff x="0" y="0"/>
            <a:chExt cx="1744118" cy="72000"/>
          </a:xfrm>
        </p:grpSpPr>
        <p:cxnSp>
          <p:nvCxnSpPr>
            <p:cNvPr id="16" name="直接连接符 38">
              <a:extLst>
                <a:ext uri="{FF2B5EF4-FFF2-40B4-BE49-F238E27FC236}">
                  <a16:creationId xmlns:a16="http://schemas.microsoft.com/office/drawing/2014/main" id="{EB676390-257C-4C62-96E0-1B461FD85D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矩形 37">
              <a:extLst>
                <a:ext uri="{FF2B5EF4-FFF2-40B4-BE49-F238E27FC236}">
                  <a16:creationId xmlns:a16="http://schemas.microsoft.com/office/drawing/2014/main" id="{49CB6E47-112D-4099-8CCA-D26FEFEAB6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8" name="文本框 42">
            <a:extLst>
              <a:ext uri="{FF2B5EF4-FFF2-40B4-BE49-F238E27FC236}">
                <a16:creationId xmlns:a16="http://schemas.microsoft.com/office/drawing/2014/main" id="{1EF38CD4-A7B7-4C1D-9600-9BDD14DA1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3279835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公司所在地点：分类变量，如北京，上海，广州等。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6">
            <a:extLst>
              <a:ext uri="{FF2B5EF4-FFF2-40B4-BE49-F238E27FC236}">
                <a16:creationId xmlns:a16="http://schemas.microsoft.com/office/drawing/2014/main" id="{E4A7228A-513C-4C98-9A5F-559225F5EEA3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923134"/>
            <a:ext cx="1744662" cy="71437"/>
            <a:chOff x="0" y="0"/>
            <a:chExt cx="1744118" cy="72000"/>
          </a:xfrm>
        </p:grpSpPr>
        <p:cxnSp>
          <p:nvCxnSpPr>
            <p:cNvPr id="20" name="直接连接符 38">
              <a:extLst>
                <a:ext uri="{FF2B5EF4-FFF2-40B4-BE49-F238E27FC236}">
                  <a16:creationId xmlns:a16="http://schemas.microsoft.com/office/drawing/2014/main" id="{54E52FFB-2CC5-4C56-A002-77C06BCEA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D51CA81E-FC56-4782-9748-2DD937A73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2" name="文本框 42">
            <a:extLst>
              <a:ext uri="{FF2B5EF4-FFF2-40B4-BE49-F238E27FC236}">
                <a16:creationId xmlns:a16="http://schemas.microsoft.com/office/drawing/2014/main" id="{F33BED39-FDE5-47C0-A5C2-61B402EC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04472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公司融资情况：分类变量，如未融资、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轮融资，上市公司等。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6">
            <a:extLst>
              <a:ext uri="{FF2B5EF4-FFF2-40B4-BE49-F238E27FC236}">
                <a16:creationId xmlns:a16="http://schemas.microsoft.com/office/drawing/2014/main" id="{58CC7134-3AB0-4C16-932E-BB977752EFD2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4681172"/>
            <a:ext cx="1744662" cy="71437"/>
            <a:chOff x="0" y="0"/>
            <a:chExt cx="1744118" cy="72000"/>
          </a:xfrm>
        </p:grpSpPr>
        <p:cxnSp>
          <p:nvCxnSpPr>
            <p:cNvPr id="24" name="直接连接符 38">
              <a:extLst>
                <a:ext uri="{FF2B5EF4-FFF2-40B4-BE49-F238E27FC236}">
                  <a16:creationId xmlns:a16="http://schemas.microsoft.com/office/drawing/2014/main" id="{1FBF7255-B78E-40DE-A0BF-C0B905EBC5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矩形 37">
              <a:extLst>
                <a:ext uri="{FF2B5EF4-FFF2-40B4-BE49-F238E27FC236}">
                  <a16:creationId xmlns:a16="http://schemas.microsoft.com/office/drawing/2014/main" id="{7C2C3CD9-45C0-47FF-A563-B3D77D5EB3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6" name="文本框 42">
            <a:extLst>
              <a:ext uri="{FF2B5EF4-FFF2-40B4-BE49-F238E27FC236}">
                <a16:creationId xmlns:a16="http://schemas.microsoft.com/office/drawing/2014/main" id="{31996105-6147-4002-B9E8-6C3E48CC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802762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公司规模：分类变量，如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人以下、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150-500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B2D3E-2D70-4021-B06F-12D2F28C5349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463374"/>
            <a:ext cx="1744662" cy="71437"/>
            <a:chOff x="0" y="0"/>
            <a:chExt cx="1744118" cy="72000"/>
          </a:xfrm>
        </p:grpSpPr>
        <p:cxnSp>
          <p:nvCxnSpPr>
            <p:cNvPr id="28" name="直接连接符 38">
              <a:extLst>
                <a:ext uri="{FF2B5EF4-FFF2-40B4-BE49-F238E27FC236}">
                  <a16:creationId xmlns:a16="http://schemas.microsoft.com/office/drawing/2014/main" id="{DBD954D1-EE2E-43FE-9DF6-F320A44A8C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矩形 37">
              <a:extLst>
                <a:ext uri="{FF2B5EF4-FFF2-40B4-BE49-F238E27FC236}">
                  <a16:creationId xmlns:a16="http://schemas.microsoft.com/office/drawing/2014/main" id="{5205E173-BBCA-4B11-95B2-D69D4CCDA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文本框 42">
            <a:extLst>
              <a:ext uri="{FF2B5EF4-FFF2-40B4-BE49-F238E27FC236}">
                <a16:creationId xmlns:a16="http://schemas.microsoft.com/office/drawing/2014/main" id="{ECBB6DD0-CF92-447A-89C6-04BFB4C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58496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公司行业：分类变量，如金融行业、电商、房地产行业等。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37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经验要求：分类变量，如不限经验、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学历要求：分类变量，如本科、硕士等。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26">
            <a:extLst>
              <a:ext uri="{FF2B5EF4-FFF2-40B4-BE49-F238E27FC236}">
                <a16:creationId xmlns:a16="http://schemas.microsoft.com/office/drawing/2014/main" id="{4354E3EE-A5D7-45C0-ABCA-A61E30102365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158245"/>
            <a:ext cx="1744662" cy="71437"/>
            <a:chOff x="0" y="0"/>
            <a:chExt cx="1744118" cy="72000"/>
          </a:xfrm>
        </p:grpSpPr>
        <p:cxnSp>
          <p:nvCxnSpPr>
            <p:cNvPr id="16" name="直接连接符 38">
              <a:extLst>
                <a:ext uri="{FF2B5EF4-FFF2-40B4-BE49-F238E27FC236}">
                  <a16:creationId xmlns:a16="http://schemas.microsoft.com/office/drawing/2014/main" id="{EB676390-257C-4C62-96E0-1B461FD85D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矩形 37">
              <a:extLst>
                <a:ext uri="{FF2B5EF4-FFF2-40B4-BE49-F238E27FC236}">
                  <a16:creationId xmlns:a16="http://schemas.microsoft.com/office/drawing/2014/main" id="{49CB6E47-112D-4099-8CCA-D26FEFEAB6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8" name="文本框 42">
            <a:extLst>
              <a:ext uri="{FF2B5EF4-FFF2-40B4-BE49-F238E27FC236}">
                <a16:creationId xmlns:a16="http://schemas.microsoft.com/office/drawing/2014/main" id="{1EF38CD4-A7B7-4C1D-9600-9BDD14DA1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3279835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最低薪资：原始数据为最低薪资到最高薪资，所以这里做了拆分。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6">
            <a:extLst>
              <a:ext uri="{FF2B5EF4-FFF2-40B4-BE49-F238E27FC236}">
                <a16:creationId xmlns:a16="http://schemas.microsoft.com/office/drawing/2014/main" id="{E4A7228A-513C-4C98-9A5F-559225F5EEA3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3923134"/>
            <a:ext cx="1744662" cy="71437"/>
            <a:chOff x="0" y="0"/>
            <a:chExt cx="1744118" cy="72000"/>
          </a:xfrm>
        </p:grpSpPr>
        <p:cxnSp>
          <p:nvCxnSpPr>
            <p:cNvPr id="20" name="直接连接符 38">
              <a:extLst>
                <a:ext uri="{FF2B5EF4-FFF2-40B4-BE49-F238E27FC236}">
                  <a16:creationId xmlns:a16="http://schemas.microsoft.com/office/drawing/2014/main" id="{54E52FFB-2CC5-4C56-A002-77C06BCEA2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矩形 37">
              <a:extLst>
                <a:ext uri="{FF2B5EF4-FFF2-40B4-BE49-F238E27FC236}">
                  <a16:creationId xmlns:a16="http://schemas.microsoft.com/office/drawing/2014/main" id="{D51CA81E-FC56-4782-9748-2DD937A73B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2" name="文本框 42">
            <a:extLst>
              <a:ext uri="{FF2B5EF4-FFF2-40B4-BE49-F238E27FC236}">
                <a16:creationId xmlns:a16="http://schemas.microsoft.com/office/drawing/2014/main" id="{F33BED39-FDE5-47C0-A5C2-61B402ECF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044724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最高薪资：原始数据为最低薪资到最高薪资，所以这里做了拆分。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6">
            <a:extLst>
              <a:ext uri="{FF2B5EF4-FFF2-40B4-BE49-F238E27FC236}">
                <a16:creationId xmlns:a16="http://schemas.microsoft.com/office/drawing/2014/main" id="{58CC7134-3AB0-4C16-932E-BB977752EFD2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4681172"/>
            <a:ext cx="1744662" cy="71437"/>
            <a:chOff x="0" y="0"/>
            <a:chExt cx="1744118" cy="72000"/>
          </a:xfrm>
        </p:grpSpPr>
        <p:cxnSp>
          <p:nvCxnSpPr>
            <p:cNvPr id="24" name="直接连接符 38">
              <a:extLst>
                <a:ext uri="{FF2B5EF4-FFF2-40B4-BE49-F238E27FC236}">
                  <a16:creationId xmlns:a16="http://schemas.microsoft.com/office/drawing/2014/main" id="{1FBF7255-B78E-40DE-A0BF-C0B905EBC5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矩形 37">
              <a:extLst>
                <a:ext uri="{FF2B5EF4-FFF2-40B4-BE49-F238E27FC236}">
                  <a16:creationId xmlns:a16="http://schemas.microsoft.com/office/drawing/2014/main" id="{7C2C3CD9-45C0-47FF-A563-B3D77D5EB3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26" name="文本框 42">
            <a:extLst>
              <a:ext uri="{FF2B5EF4-FFF2-40B4-BE49-F238E27FC236}">
                <a16:creationId xmlns:a16="http://schemas.microsoft.com/office/drawing/2014/main" id="{31996105-6147-4002-B9E8-6C3E48CC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4802762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平均薪资：（最高薪资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最低薪资）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9B2D3E-2D70-4021-B06F-12D2F28C5349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5463374"/>
            <a:ext cx="1744662" cy="71437"/>
            <a:chOff x="0" y="0"/>
            <a:chExt cx="1744118" cy="72000"/>
          </a:xfrm>
        </p:grpSpPr>
        <p:cxnSp>
          <p:nvCxnSpPr>
            <p:cNvPr id="28" name="直接连接符 38">
              <a:extLst>
                <a:ext uri="{FF2B5EF4-FFF2-40B4-BE49-F238E27FC236}">
                  <a16:creationId xmlns:a16="http://schemas.microsoft.com/office/drawing/2014/main" id="{DBD954D1-EE2E-43FE-9DF6-F320A44A8C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矩形 37">
              <a:extLst>
                <a:ext uri="{FF2B5EF4-FFF2-40B4-BE49-F238E27FC236}">
                  <a16:creationId xmlns:a16="http://schemas.microsoft.com/office/drawing/2014/main" id="{5205E173-BBCA-4B11-95B2-D69D4CCDA6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30" name="文本框 42">
            <a:extLst>
              <a:ext uri="{FF2B5EF4-FFF2-40B4-BE49-F238E27FC236}">
                <a16:creationId xmlns:a16="http://schemas.microsoft.com/office/drawing/2014/main" id="{ECBB6DD0-CF92-447A-89C6-04BFB4C94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5584964"/>
            <a:ext cx="108218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技能要求：分类变量，原始数据为字符串描述类型，经过分词处理后，转换为对应分类哑变量。</a:t>
            </a:r>
          </a:p>
        </p:txBody>
      </p:sp>
    </p:spTree>
    <p:extLst>
      <p:ext uri="{BB962C8B-B14F-4D97-AF65-F5344CB8AC3E}">
        <p14:creationId xmlns:p14="http://schemas.microsoft.com/office/powerpoint/2010/main" val="229159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2521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数据描述</a:t>
            </a: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1131997" y="1499294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1069558" y="1692321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岗位标签：字符串变量，如大数据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,SQL,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DC8A4EF-7258-409A-9483-1FECB660409B}"/>
              </a:ext>
            </a:extLst>
          </p:cNvPr>
          <p:cNvGrpSpPr>
            <a:grpSpLocks/>
          </p:cNvGrpSpPr>
          <p:nvPr/>
        </p:nvGrpSpPr>
        <p:grpSpPr bwMode="auto">
          <a:xfrm>
            <a:off x="1163216" y="2372787"/>
            <a:ext cx="1744662" cy="71437"/>
            <a:chOff x="0" y="0"/>
            <a:chExt cx="1744118" cy="72000"/>
          </a:xfrm>
        </p:grpSpPr>
        <p:cxnSp>
          <p:nvCxnSpPr>
            <p:cNvPr id="32" name="直接连接符 38">
              <a:extLst>
                <a:ext uri="{FF2B5EF4-FFF2-40B4-BE49-F238E27FC236}">
                  <a16:creationId xmlns:a16="http://schemas.microsoft.com/office/drawing/2014/main" id="{3FF4D493-197E-4FBB-8B2A-A3A471633D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矩形 37">
              <a:extLst>
                <a:ext uri="{FF2B5EF4-FFF2-40B4-BE49-F238E27FC236}">
                  <a16:creationId xmlns:a16="http://schemas.microsoft.com/office/drawing/2014/main" id="{8A4BFE10-1F64-4751-9D01-BEB79ED75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14" name="文本框 42">
            <a:extLst>
              <a:ext uri="{FF2B5EF4-FFF2-40B4-BE49-F238E27FC236}">
                <a16:creationId xmlns:a16="http://schemas.microsoft.com/office/drawing/2014/main" id="{1CAC6A25-9C7A-4021-A358-064E27754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558" y="2494377"/>
            <a:ext cx="108218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岗位福利：字符串变量，如餐补，话补，交通补，全额公积金，带薪病假等。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9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04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</TotalTime>
  <Pages>0</Pages>
  <Words>2037</Words>
  <Characters>0</Characters>
  <Application>Microsoft Office PowerPoint</Application>
  <DocSecurity>0</DocSecurity>
  <PresentationFormat>宽屏</PresentationFormat>
  <Lines>0</Lines>
  <Paragraphs>216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Microsoft JhengHei UI Light</vt:lpstr>
      <vt:lpstr>等线 Light</vt:lpstr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职场大P话;51PPT模板网</dc:creator>
  <cp:keywords/>
  <dc:description/>
  <cp:lastModifiedBy>刘靓</cp:lastModifiedBy>
  <cp:revision>119</cp:revision>
  <dcterms:created xsi:type="dcterms:W3CDTF">2015-12-08T22:20:00Z</dcterms:created>
  <dcterms:modified xsi:type="dcterms:W3CDTF">2019-09-17T09:33:39Z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2052-9.1.0.4337</vt:lpwstr>
  </property>
</Properties>
</file>